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68" r:id="rId10"/>
    <p:sldMasterId id="2147483780" r:id="rId11"/>
    <p:sldMasterId id="2147483792" r:id="rId12"/>
    <p:sldMasterId id="2147483828" r:id="rId13"/>
    <p:sldMasterId id="2147483852" r:id="rId14"/>
  </p:sldMasterIdLst>
  <p:notesMasterIdLst>
    <p:notesMasterId r:id="rId36"/>
  </p:notesMasterIdLst>
  <p:handoutMasterIdLst>
    <p:handoutMasterId r:id="rId37"/>
  </p:handoutMasterIdLst>
  <p:sldIdLst>
    <p:sldId id="360" r:id="rId15"/>
    <p:sldId id="314" r:id="rId16"/>
    <p:sldId id="291" r:id="rId17"/>
    <p:sldId id="289" r:id="rId18"/>
    <p:sldId id="295" r:id="rId19"/>
    <p:sldId id="345" r:id="rId20"/>
    <p:sldId id="355" r:id="rId21"/>
    <p:sldId id="362" r:id="rId22"/>
    <p:sldId id="357" r:id="rId23"/>
    <p:sldId id="358" r:id="rId24"/>
    <p:sldId id="346" r:id="rId25"/>
    <p:sldId id="317" r:id="rId26"/>
    <p:sldId id="347" r:id="rId27"/>
    <p:sldId id="348" r:id="rId28"/>
    <p:sldId id="299" r:id="rId29"/>
    <p:sldId id="326" r:id="rId30"/>
    <p:sldId id="333" r:id="rId31"/>
    <p:sldId id="318" r:id="rId32"/>
    <p:sldId id="359" r:id="rId33"/>
    <p:sldId id="338" r:id="rId34"/>
    <p:sldId id="361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680"/>
    <a:srgbClr val="E28842"/>
    <a:srgbClr val="B26B02"/>
    <a:srgbClr val="CCFF66"/>
    <a:srgbClr val="AFD7FF"/>
    <a:srgbClr val="99CCFF"/>
    <a:srgbClr val="9BBB59"/>
    <a:srgbClr val="98C957"/>
    <a:srgbClr val="FFFFFF"/>
    <a:srgbClr val="FFD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8" autoAdjust="0"/>
    <p:restoredTop sz="95753" autoAdjust="0"/>
  </p:normalViewPr>
  <p:slideViewPr>
    <p:cSldViewPr>
      <p:cViewPr>
        <p:scale>
          <a:sx n="80" d="100"/>
          <a:sy n="80" d="100"/>
        </p:scale>
        <p:origin x="-154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A1BA3-0BDA-40EA-BF4C-E0ED05CDC628}" type="doc">
      <dgm:prSet loTypeId="urn:microsoft.com/office/officeart/2008/layout/HexagonCluster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B560715-AC6E-4426-ACFB-ACE4B1DE1CA0}">
      <dgm:prSet phldrT="[Text]"/>
      <dgm:spPr>
        <a:solidFill>
          <a:srgbClr val="99CCFF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Rounded MT Bold" pitchFamily="34" charset="0"/>
              <a:cs typeface="Aharoni" pitchFamily="2" charset="-79"/>
            </a:rPr>
            <a:t>Sports</a:t>
          </a:r>
          <a:endParaRPr lang="en-US" dirty="0">
            <a:solidFill>
              <a:schemeClr val="tx1"/>
            </a:solidFill>
            <a:latin typeface="Arial Rounded MT Bold" pitchFamily="34" charset="0"/>
            <a:cs typeface="Aharoni" pitchFamily="2" charset="-79"/>
          </a:endParaRPr>
        </a:p>
      </dgm:t>
    </dgm:pt>
    <dgm:pt modelId="{137EFA70-7590-4998-A07C-D15594F39CF3}" type="parTrans" cxnId="{1216892C-8C17-4466-98E1-B5B3E5CD3434}">
      <dgm:prSet/>
      <dgm:spPr/>
      <dgm:t>
        <a:bodyPr/>
        <a:lstStyle/>
        <a:p>
          <a:endParaRPr lang="en-US"/>
        </a:p>
      </dgm:t>
    </dgm:pt>
    <dgm:pt modelId="{2ACBC151-190B-449F-93CE-D4454F2D71F2}" type="sibTrans" cxnId="{1216892C-8C17-4466-98E1-B5B3E5CD343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86B135B1-E051-4236-BDAF-16A8E4073CD1}">
      <dgm:prSet phldrT="[Text]"/>
      <dgm:spPr>
        <a:solidFill>
          <a:srgbClr val="B1D680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Arial Rounded MT Bold" pitchFamily="34" charset="0"/>
              <a:cs typeface="Aharoni" pitchFamily="2" charset="-79"/>
            </a:rPr>
            <a:t>Volunteering</a:t>
          </a:r>
          <a:endParaRPr lang="en-US" b="0" dirty="0">
            <a:solidFill>
              <a:schemeClr val="tx1"/>
            </a:solidFill>
            <a:latin typeface="Arial Rounded MT Bold" pitchFamily="34" charset="0"/>
            <a:cs typeface="Aharoni" pitchFamily="2" charset="-79"/>
          </a:endParaRPr>
        </a:p>
      </dgm:t>
    </dgm:pt>
    <dgm:pt modelId="{94F859EE-E4B2-4637-9FC6-D6BC639A8BD7}" type="parTrans" cxnId="{67EC6A77-B6AE-4061-81E0-BDC885FAD7F8}">
      <dgm:prSet/>
      <dgm:spPr/>
      <dgm:t>
        <a:bodyPr/>
        <a:lstStyle/>
        <a:p>
          <a:endParaRPr lang="en-US"/>
        </a:p>
      </dgm:t>
    </dgm:pt>
    <dgm:pt modelId="{74305241-423C-4D85-BEFB-D6670C14294E}" type="sibTrans" cxnId="{67EC6A77-B6AE-4061-81E0-BDC885FAD7F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1A863F8D-1D99-498C-9C02-7AABE5E05DC4}">
      <dgm:prSet phldrT="[Text]"/>
      <dgm:spPr>
        <a:solidFill>
          <a:srgbClr val="FFC285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dirty="0" smtClean="0">
              <a:solidFill>
                <a:schemeClr val="tx1"/>
              </a:solidFill>
              <a:latin typeface="Arial Rounded MT Bold" pitchFamily="34" charset="0"/>
              <a:cs typeface="Aharoni" pitchFamily="2" charset="-79"/>
            </a:rPr>
            <a:t>School Clubs</a:t>
          </a:r>
          <a:endParaRPr lang="en-US" dirty="0">
            <a:solidFill>
              <a:schemeClr val="tx1"/>
            </a:solidFill>
            <a:latin typeface="Arial Rounded MT Bold" pitchFamily="34" charset="0"/>
            <a:cs typeface="Aharoni" pitchFamily="2" charset="-79"/>
          </a:endParaRPr>
        </a:p>
      </dgm:t>
    </dgm:pt>
    <dgm:pt modelId="{E785ED6E-7533-4DDC-9FD4-542A627EF0CE}" type="parTrans" cxnId="{3E5F879A-9EBF-4BF9-9A8F-E3722FDA6E28}">
      <dgm:prSet/>
      <dgm:spPr/>
      <dgm:t>
        <a:bodyPr/>
        <a:lstStyle/>
        <a:p>
          <a:endParaRPr lang="en-US"/>
        </a:p>
      </dgm:t>
    </dgm:pt>
    <dgm:pt modelId="{DF343C9B-4D87-4063-A040-74D00855441B}" type="sibTrans" cxnId="{3E5F879A-9EBF-4BF9-9A8F-E3722FDA6E2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23D78E11-4635-451D-AFC5-44370E9299C1}" type="pres">
      <dgm:prSet presAssocID="{FF6A1BA3-0BDA-40EA-BF4C-E0ED05CDC62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CBD38063-9F0C-4E87-AE43-91172CF09639}" type="pres">
      <dgm:prSet presAssocID="{3B560715-AC6E-4426-ACFB-ACE4B1DE1CA0}" presName="text1" presStyleCnt="0"/>
      <dgm:spPr/>
    </dgm:pt>
    <dgm:pt modelId="{3BBC5D99-01F7-4803-BFFA-BAD70070B0F2}" type="pres">
      <dgm:prSet presAssocID="{3B560715-AC6E-4426-ACFB-ACE4B1DE1CA0}" presName="textRepeatNode" presStyleLbl="alignNode1" presStyleIdx="0" presStyleCnt="3" custLinFactNeighborX="-1344" custLinFactNeighborY="1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D4A8F-1380-4E90-B447-890A67012216}" type="pres">
      <dgm:prSet presAssocID="{3B560715-AC6E-4426-ACFB-ACE4B1DE1CA0}" presName="textaccent1" presStyleCnt="0"/>
      <dgm:spPr/>
    </dgm:pt>
    <dgm:pt modelId="{9683192F-64EA-443D-8C10-E12296DECCDB}" type="pres">
      <dgm:prSet presAssocID="{3B560715-AC6E-4426-ACFB-ACE4B1DE1CA0}" presName="accentRepeatNode" presStyleLbl="solidAlignAcc1" presStyleIdx="0" presStyleCnt="6" custLinFactNeighborX="9429" custLinFactNeighborY="12665"/>
      <dgm:spPr/>
    </dgm:pt>
    <dgm:pt modelId="{D2498161-7E6F-40ED-8619-14179BC244AA}" type="pres">
      <dgm:prSet presAssocID="{2ACBC151-190B-449F-93CE-D4454F2D71F2}" presName="image1" presStyleCnt="0"/>
      <dgm:spPr/>
    </dgm:pt>
    <dgm:pt modelId="{0ECB4F83-84F4-43EE-AF91-B05A96A00105}" type="pres">
      <dgm:prSet presAssocID="{2ACBC151-190B-449F-93CE-D4454F2D71F2}" presName="imageRepeatNode" presStyleLbl="alignAcc1" presStyleIdx="0" presStyleCnt="3" custLinFactX="100000" custLinFactNeighborX="151679" custLinFactNeighborY="50761"/>
      <dgm:spPr/>
      <dgm:t>
        <a:bodyPr/>
        <a:lstStyle/>
        <a:p>
          <a:endParaRPr lang="en-US"/>
        </a:p>
      </dgm:t>
    </dgm:pt>
    <dgm:pt modelId="{92318731-56B0-4E82-B0C7-C653700B48F3}" type="pres">
      <dgm:prSet presAssocID="{2ACBC151-190B-449F-93CE-D4454F2D71F2}" presName="imageaccent1" presStyleCnt="0"/>
      <dgm:spPr/>
    </dgm:pt>
    <dgm:pt modelId="{0113692A-AE6A-4BFE-8502-644ACC055588}" type="pres">
      <dgm:prSet presAssocID="{2ACBC151-190B-449F-93CE-D4454F2D71F2}" presName="accentRepeatNode" presStyleLbl="solidAlignAcc1" presStyleIdx="1" presStyleCnt="6"/>
      <dgm:spPr/>
    </dgm:pt>
    <dgm:pt modelId="{2E136572-AF93-42B8-80EF-43C3405E02B3}" type="pres">
      <dgm:prSet presAssocID="{86B135B1-E051-4236-BDAF-16A8E4073CD1}" presName="text2" presStyleCnt="0"/>
      <dgm:spPr/>
    </dgm:pt>
    <dgm:pt modelId="{15DDAED8-BB27-40C9-8D05-579943B478F1}" type="pres">
      <dgm:prSet presAssocID="{86B135B1-E051-4236-BDAF-16A8E4073CD1}" presName="textRepeatNode" presStyleLbl="alignNode1" presStyleIdx="1" presStyleCnt="3" custLinFactNeighborX="-2207" custLinFactNeighborY="1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61B5C-B4AE-4FB0-A47B-55B152F82D0B}" type="pres">
      <dgm:prSet presAssocID="{86B135B1-E051-4236-BDAF-16A8E4073CD1}" presName="textaccent2" presStyleCnt="0"/>
      <dgm:spPr/>
    </dgm:pt>
    <dgm:pt modelId="{DE5FCAD9-568F-4832-B071-C2731BEB86A5}" type="pres">
      <dgm:prSet presAssocID="{86B135B1-E051-4236-BDAF-16A8E4073CD1}" presName="accentRepeatNode" presStyleLbl="solidAlignAcc1" presStyleIdx="2" presStyleCnt="6" custLinFactNeighborX="-35138" custLinFactNeighborY="-6216"/>
      <dgm:spPr/>
    </dgm:pt>
    <dgm:pt modelId="{793E98E1-90F1-48C1-A4DA-CB99E9FF32A7}" type="pres">
      <dgm:prSet presAssocID="{74305241-423C-4D85-BEFB-D6670C14294E}" presName="image2" presStyleCnt="0"/>
      <dgm:spPr/>
    </dgm:pt>
    <dgm:pt modelId="{BBD44960-E41B-4352-9D16-AAEA8A8FD746}" type="pres">
      <dgm:prSet presAssocID="{74305241-423C-4D85-BEFB-D6670C14294E}" presName="imageRepeatNode" presStyleLbl="alignAcc1" presStyleIdx="1" presStyleCnt="3" custLinFactX="-100000" custLinFactNeighborX="-154223" custLinFactNeighborY="-51533"/>
      <dgm:spPr/>
      <dgm:t>
        <a:bodyPr/>
        <a:lstStyle/>
        <a:p>
          <a:endParaRPr lang="en-US"/>
        </a:p>
      </dgm:t>
    </dgm:pt>
    <dgm:pt modelId="{E1842B20-2FC8-4FE4-BC85-92C6D317DECE}" type="pres">
      <dgm:prSet presAssocID="{74305241-423C-4D85-BEFB-D6670C14294E}" presName="imageaccent2" presStyleCnt="0"/>
      <dgm:spPr/>
    </dgm:pt>
    <dgm:pt modelId="{78AAB015-3770-4D97-BFA4-5F2D43223C4A}" type="pres">
      <dgm:prSet presAssocID="{74305241-423C-4D85-BEFB-D6670C14294E}" presName="accentRepeatNode" presStyleLbl="solidAlignAcc1" presStyleIdx="3" presStyleCnt="6"/>
      <dgm:spPr/>
    </dgm:pt>
    <dgm:pt modelId="{F893E0DB-72A1-41A5-A154-47674BDF1FF3}" type="pres">
      <dgm:prSet presAssocID="{1A863F8D-1D99-498C-9C02-7AABE5E05DC4}" presName="text3" presStyleCnt="0"/>
      <dgm:spPr/>
    </dgm:pt>
    <dgm:pt modelId="{DEED3C0B-744A-4BC6-AEE3-936E0D82607E}" type="pres">
      <dgm:prSet presAssocID="{1A863F8D-1D99-498C-9C02-7AABE5E05DC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C6477-A074-47DA-9776-A2CED4063B69}" type="pres">
      <dgm:prSet presAssocID="{1A863F8D-1D99-498C-9C02-7AABE5E05DC4}" presName="textaccent3" presStyleCnt="0"/>
      <dgm:spPr/>
    </dgm:pt>
    <dgm:pt modelId="{A2A8161E-CA20-4CB0-B64C-A986F926D460}" type="pres">
      <dgm:prSet presAssocID="{1A863F8D-1D99-498C-9C02-7AABE5E05DC4}" presName="accentRepeatNode" presStyleLbl="solidAlignAcc1" presStyleIdx="4" presStyleCnt="6"/>
      <dgm:spPr/>
    </dgm:pt>
    <dgm:pt modelId="{7220A2C2-9EBD-46B3-A92B-2EC97A8C4CEB}" type="pres">
      <dgm:prSet presAssocID="{DF343C9B-4D87-4063-A040-74D00855441B}" presName="image3" presStyleCnt="0"/>
      <dgm:spPr/>
    </dgm:pt>
    <dgm:pt modelId="{EBA84B08-2834-4713-9A08-B38FAA3CD02D}" type="pres">
      <dgm:prSet presAssocID="{DF343C9B-4D87-4063-A040-74D00855441B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6D15F7E5-8469-4272-AE1C-4A0F03173223}" type="pres">
      <dgm:prSet presAssocID="{DF343C9B-4D87-4063-A040-74D00855441B}" presName="imageaccent3" presStyleCnt="0"/>
      <dgm:spPr/>
    </dgm:pt>
    <dgm:pt modelId="{3F8EE711-40D8-42AF-8DE9-F9F2F8CCC020}" type="pres">
      <dgm:prSet presAssocID="{DF343C9B-4D87-4063-A040-74D00855441B}" presName="accentRepeatNode" presStyleLbl="solidAlignAcc1" presStyleIdx="5" presStyleCnt="6"/>
      <dgm:spPr/>
    </dgm:pt>
  </dgm:ptLst>
  <dgm:cxnLst>
    <dgm:cxn modelId="{DA4FB51B-1C34-46B7-A45A-3857F9B85F5C}" type="presOf" srcId="{74305241-423C-4D85-BEFB-D6670C14294E}" destId="{BBD44960-E41B-4352-9D16-AAEA8A8FD746}" srcOrd="0" destOrd="0" presId="urn:microsoft.com/office/officeart/2008/layout/HexagonCluster"/>
    <dgm:cxn modelId="{5E3C9883-CF0A-4498-8E6F-8F58DD3735C1}" type="presOf" srcId="{86B135B1-E051-4236-BDAF-16A8E4073CD1}" destId="{15DDAED8-BB27-40C9-8D05-579943B478F1}" srcOrd="0" destOrd="0" presId="urn:microsoft.com/office/officeart/2008/layout/HexagonCluster"/>
    <dgm:cxn modelId="{B2F0FC9B-8BB0-4FCA-A126-A16122E13773}" type="presOf" srcId="{DF343C9B-4D87-4063-A040-74D00855441B}" destId="{EBA84B08-2834-4713-9A08-B38FAA3CD02D}" srcOrd="0" destOrd="0" presId="urn:microsoft.com/office/officeart/2008/layout/HexagonCluster"/>
    <dgm:cxn modelId="{CFE2F9E0-2517-457B-9C3A-5D84795C087A}" type="presOf" srcId="{2ACBC151-190B-449F-93CE-D4454F2D71F2}" destId="{0ECB4F83-84F4-43EE-AF91-B05A96A00105}" srcOrd="0" destOrd="0" presId="urn:microsoft.com/office/officeart/2008/layout/HexagonCluster"/>
    <dgm:cxn modelId="{1216892C-8C17-4466-98E1-B5B3E5CD3434}" srcId="{FF6A1BA3-0BDA-40EA-BF4C-E0ED05CDC628}" destId="{3B560715-AC6E-4426-ACFB-ACE4B1DE1CA0}" srcOrd="0" destOrd="0" parTransId="{137EFA70-7590-4998-A07C-D15594F39CF3}" sibTransId="{2ACBC151-190B-449F-93CE-D4454F2D71F2}"/>
    <dgm:cxn modelId="{2122AC67-B093-408F-BF19-55041C30F0F1}" type="presOf" srcId="{FF6A1BA3-0BDA-40EA-BF4C-E0ED05CDC628}" destId="{23D78E11-4635-451D-AFC5-44370E9299C1}" srcOrd="0" destOrd="0" presId="urn:microsoft.com/office/officeart/2008/layout/HexagonCluster"/>
    <dgm:cxn modelId="{3E5F879A-9EBF-4BF9-9A8F-E3722FDA6E28}" srcId="{FF6A1BA3-0BDA-40EA-BF4C-E0ED05CDC628}" destId="{1A863F8D-1D99-498C-9C02-7AABE5E05DC4}" srcOrd="2" destOrd="0" parTransId="{E785ED6E-7533-4DDC-9FD4-542A627EF0CE}" sibTransId="{DF343C9B-4D87-4063-A040-74D00855441B}"/>
    <dgm:cxn modelId="{67EC6A77-B6AE-4061-81E0-BDC885FAD7F8}" srcId="{FF6A1BA3-0BDA-40EA-BF4C-E0ED05CDC628}" destId="{86B135B1-E051-4236-BDAF-16A8E4073CD1}" srcOrd="1" destOrd="0" parTransId="{94F859EE-E4B2-4637-9FC6-D6BC639A8BD7}" sibTransId="{74305241-423C-4D85-BEFB-D6670C14294E}"/>
    <dgm:cxn modelId="{D99B1B27-FDAB-4512-9F1F-D497BE5FA51D}" type="presOf" srcId="{1A863F8D-1D99-498C-9C02-7AABE5E05DC4}" destId="{DEED3C0B-744A-4BC6-AEE3-936E0D82607E}" srcOrd="0" destOrd="0" presId="urn:microsoft.com/office/officeart/2008/layout/HexagonCluster"/>
    <dgm:cxn modelId="{2532BCFD-518F-4334-BA55-0383551E2AF6}" type="presOf" srcId="{3B560715-AC6E-4426-ACFB-ACE4B1DE1CA0}" destId="{3BBC5D99-01F7-4803-BFFA-BAD70070B0F2}" srcOrd="0" destOrd="0" presId="urn:microsoft.com/office/officeart/2008/layout/HexagonCluster"/>
    <dgm:cxn modelId="{530A2E16-D109-4143-B907-6CABFC8582BB}" type="presParOf" srcId="{23D78E11-4635-451D-AFC5-44370E9299C1}" destId="{CBD38063-9F0C-4E87-AE43-91172CF09639}" srcOrd="0" destOrd="0" presId="urn:microsoft.com/office/officeart/2008/layout/HexagonCluster"/>
    <dgm:cxn modelId="{EA634AFD-42DC-4C0B-B874-8BB57B1CE96F}" type="presParOf" srcId="{CBD38063-9F0C-4E87-AE43-91172CF09639}" destId="{3BBC5D99-01F7-4803-BFFA-BAD70070B0F2}" srcOrd="0" destOrd="0" presId="urn:microsoft.com/office/officeart/2008/layout/HexagonCluster"/>
    <dgm:cxn modelId="{A8C6C8D1-8016-4C88-A48E-1A2819C99B5C}" type="presParOf" srcId="{23D78E11-4635-451D-AFC5-44370E9299C1}" destId="{D91D4A8F-1380-4E90-B447-890A67012216}" srcOrd="1" destOrd="0" presId="urn:microsoft.com/office/officeart/2008/layout/HexagonCluster"/>
    <dgm:cxn modelId="{FD4AE604-3410-4418-A119-08A5448E785C}" type="presParOf" srcId="{D91D4A8F-1380-4E90-B447-890A67012216}" destId="{9683192F-64EA-443D-8C10-E12296DECCDB}" srcOrd="0" destOrd="0" presId="urn:microsoft.com/office/officeart/2008/layout/HexagonCluster"/>
    <dgm:cxn modelId="{CA8BE8BA-FEC7-45BF-A64D-B37BDE31BF05}" type="presParOf" srcId="{23D78E11-4635-451D-AFC5-44370E9299C1}" destId="{D2498161-7E6F-40ED-8619-14179BC244AA}" srcOrd="2" destOrd="0" presId="urn:microsoft.com/office/officeart/2008/layout/HexagonCluster"/>
    <dgm:cxn modelId="{6AF0CE0D-DE74-4131-9850-600CB29E40A2}" type="presParOf" srcId="{D2498161-7E6F-40ED-8619-14179BC244AA}" destId="{0ECB4F83-84F4-43EE-AF91-B05A96A00105}" srcOrd="0" destOrd="0" presId="urn:microsoft.com/office/officeart/2008/layout/HexagonCluster"/>
    <dgm:cxn modelId="{8CA6C4F8-2490-48FB-977E-65D07C9746C3}" type="presParOf" srcId="{23D78E11-4635-451D-AFC5-44370E9299C1}" destId="{92318731-56B0-4E82-B0C7-C653700B48F3}" srcOrd="3" destOrd="0" presId="urn:microsoft.com/office/officeart/2008/layout/HexagonCluster"/>
    <dgm:cxn modelId="{97C87B6E-841D-43E2-9F65-9C97B7E68969}" type="presParOf" srcId="{92318731-56B0-4E82-B0C7-C653700B48F3}" destId="{0113692A-AE6A-4BFE-8502-644ACC055588}" srcOrd="0" destOrd="0" presId="urn:microsoft.com/office/officeart/2008/layout/HexagonCluster"/>
    <dgm:cxn modelId="{7FBFF982-D01E-43BC-A59B-15E571F16B7D}" type="presParOf" srcId="{23D78E11-4635-451D-AFC5-44370E9299C1}" destId="{2E136572-AF93-42B8-80EF-43C3405E02B3}" srcOrd="4" destOrd="0" presId="urn:microsoft.com/office/officeart/2008/layout/HexagonCluster"/>
    <dgm:cxn modelId="{7DE952C1-0868-4C78-8955-0533F0AB923E}" type="presParOf" srcId="{2E136572-AF93-42B8-80EF-43C3405E02B3}" destId="{15DDAED8-BB27-40C9-8D05-579943B478F1}" srcOrd="0" destOrd="0" presId="urn:microsoft.com/office/officeart/2008/layout/HexagonCluster"/>
    <dgm:cxn modelId="{B34B22AB-DA9C-4ECA-B2B6-3E4542BD7833}" type="presParOf" srcId="{23D78E11-4635-451D-AFC5-44370E9299C1}" destId="{16161B5C-B4AE-4FB0-A47B-55B152F82D0B}" srcOrd="5" destOrd="0" presId="urn:microsoft.com/office/officeart/2008/layout/HexagonCluster"/>
    <dgm:cxn modelId="{2EBC42F4-4181-48C6-910A-C8E951DB7985}" type="presParOf" srcId="{16161B5C-B4AE-4FB0-A47B-55B152F82D0B}" destId="{DE5FCAD9-568F-4832-B071-C2731BEB86A5}" srcOrd="0" destOrd="0" presId="urn:microsoft.com/office/officeart/2008/layout/HexagonCluster"/>
    <dgm:cxn modelId="{6261CAA6-0C54-409E-A8C5-43146250A6A7}" type="presParOf" srcId="{23D78E11-4635-451D-AFC5-44370E9299C1}" destId="{793E98E1-90F1-48C1-A4DA-CB99E9FF32A7}" srcOrd="6" destOrd="0" presId="urn:microsoft.com/office/officeart/2008/layout/HexagonCluster"/>
    <dgm:cxn modelId="{7A8AA54F-708D-4080-8E80-D6B6A4ECB978}" type="presParOf" srcId="{793E98E1-90F1-48C1-A4DA-CB99E9FF32A7}" destId="{BBD44960-E41B-4352-9D16-AAEA8A8FD746}" srcOrd="0" destOrd="0" presId="urn:microsoft.com/office/officeart/2008/layout/HexagonCluster"/>
    <dgm:cxn modelId="{D26E0C0C-6B10-4260-95ED-3A6C5AF81893}" type="presParOf" srcId="{23D78E11-4635-451D-AFC5-44370E9299C1}" destId="{E1842B20-2FC8-4FE4-BC85-92C6D317DECE}" srcOrd="7" destOrd="0" presId="urn:microsoft.com/office/officeart/2008/layout/HexagonCluster"/>
    <dgm:cxn modelId="{E0C74338-D08C-464B-9BA6-090D034BC8C5}" type="presParOf" srcId="{E1842B20-2FC8-4FE4-BC85-92C6D317DECE}" destId="{78AAB015-3770-4D97-BFA4-5F2D43223C4A}" srcOrd="0" destOrd="0" presId="urn:microsoft.com/office/officeart/2008/layout/HexagonCluster"/>
    <dgm:cxn modelId="{49911FDE-3BEA-49CC-8350-65CEF545F4EF}" type="presParOf" srcId="{23D78E11-4635-451D-AFC5-44370E9299C1}" destId="{F893E0DB-72A1-41A5-A154-47674BDF1FF3}" srcOrd="8" destOrd="0" presId="urn:microsoft.com/office/officeart/2008/layout/HexagonCluster"/>
    <dgm:cxn modelId="{CF234CA5-C258-44A5-A415-DB0217694BAC}" type="presParOf" srcId="{F893E0DB-72A1-41A5-A154-47674BDF1FF3}" destId="{DEED3C0B-744A-4BC6-AEE3-936E0D82607E}" srcOrd="0" destOrd="0" presId="urn:microsoft.com/office/officeart/2008/layout/HexagonCluster"/>
    <dgm:cxn modelId="{2665E575-6FEA-47B4-9715-CA4050EF260D}" type="presParOf" srcId="{23D78E11-4635-451D-AFC5-44370E9299C1}" destId="{550C6477-A074-47DA-9776-A2CED4063B69}" srcOrd="9" destOrd="0" presId="urn:microsoft.com/office/officeart/2008/layout/HexagonCluster"/>
    <dgm:cxn modelId="{63C17FFE-8468-412C-BEF8-DE6905587B34}" type="presParOf" srcId="{550C6477-A074-47DA-9776-A2CED4063B69}" destId="{A2A8161E-CA20-4CB0-B64C-A986F926D460}" srcOrd="0" destOrd="0" presId="urn:microsoft.com/office/officeart/2008/layout/HexagonCluster"/>
    <dgm:cxn modelId="{10D52C91-02B3-4110-A34C-7BB9AAD8D74B}" type="presParOf" srcId="{23D78E11-4635-451D-AFC5-44370E9299C1}" destId="{7220A2C2-9EBD-46B3-A92B-2EC97A8C4CEB}" srcOrd="10" destOrd="0" presId="urn:microsoft.com/office/officeart/2008/layout/HexagonCluster"/>
    <dgm:cxn modelId="{FB7DF54A-2AB5-4538-92BA-997057213AAF}" type="presParOf" srcId="{7220A2C2-9EBD-46B3-A92B-2EC97A8C4CEB}" destId="{EBA84B08-2834-4713-9A08-B38FAA3CD02D}" srcOrd="0" destOrd="0" presId="urn:microsoft.com/office/officeart/2008/layout/HexagonCluster"/>
    <dgm:cxn modelId="{423011DF-32F5-45BA-A748-F728356CFE4C}" type="presParOf" srcId="{23D78E11-4635-451D-AFC5-44370E9299C1}" destId="{6D15F7E5-8469-4272-AE1C-4A0F03173223}" srcOrd="11" destOrd="0" presId="urn:microsoft.com/office/officeart/2008/layout/HexagonCluster"/>
    <dgm:cxn modelId="{6F8E9E6A-7DDF-4692-B4E2-60ECD49641C3}" type="presParOf" srcId="{6D15F7E5-8469-4272-AE1C-4A0F03173223}" destId="{3F8EE711-40D8-42AF-8DE9-F9F2F8CCC02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C5D99-01F7-4803-BFFA-BAD70070B0F2}">
      <dsp:nvSpPr>
        <dsp:cNvPr id="0" name=""/>
        <dsp:cNvSpPr/>
      </dsp:nvSpPr>
      <dsp:spPr>
        <a:xfrm>
          <a:off x="1530635" y="2857312"/>
          <a:ext cx="1819230" cy="1568493"/>
        </a:xfrm>
        <a:prstGeom prst="hexagon">
          <a:avLst>
            <a:gd name="adj" fmla="val 25000"/>
            <a:gd name="vf" fmla="val 115470"/>
          </a:avLst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 Rounded MT Bold" pitchFamily="34" charset="0"/>
              <a:cs typeface="Aharoni" pitchFamily="2" charset="-79"/>
            </a:rPr>
            <a:t>Sports</a:t>
          </a:r>
          <a:endParaRPr lang="en-US" sz="1500" kern="1200" dirty="0">
            <a:solidFill>
              <a:schemeClr val="tx1"/>
            </a:solidFill>
            <a:latin typeface="Arial Rounded MT Bold" pitchFamily="34" charset="0"/>
            <a:cs typeface="Aharoni" pitchFamily="2" charset="-79"/>
          </a:endParaRPr>
        </a:p>
      </dsp:txBody>
      <dsp:txXfrm>
        <a:off x="1812945" y="3100713"/>
        <a:ext cx="1254610" cy="1081691"/>
      </dsp:txXfrm>
    </dsp:sp>
    <dsp:sp modelId="{9683192F-64EA-443D-8C10-E12296DECCDB}">
      <dsp:nvSpPr>
        <dsp:cNvPr id="0" name=""/>
        <dsp:cNvSpPr/>
      </dsp:nvSpPr>
      <dsp:spPr>
        <a:xfrm>
          <a:off x="1622430" y="3543109"/>
          <a:ext cx="212998" cy="1835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B4F83-84F4-43EE-AF91-B05A96A00105}">
      <dsp:nvSpPr>
        <dsp:cNvPr id="0" name=""/>
        <dsp:cNvSpPr/>
      </dsp:nvSpPr>
      <dsp:spPr>
        <a:xfrm>
          <a:off x="4578620" y="2781114"/>
          <a:ext cx="1819230" cy="15684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3692A-AE6A-4BFE-8502-644ACC055588}">
      <dsp:nvSpPr>
        <dsp:cNvPr id="0" name=""/>
        <dsp:cNvSpPr/>
      </dsp:nvSpPr>
      <dsp:spPr>
        <a:xfrm>
          <a:off x="1238500" y="3346226"/>
          <a:ext cx="212998" cy="1835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DAED8-BB27-40C9-8D05-579943B478F1}">
      <dsp:nvSpPr>
        <dsp:cNvPr id="0" name=""/>
        <dsp:cNvSpPr/>
      </dsp:nvSpPr>
      <dsp:spPr>
        <a:xfrm>
          <a:off x="3064841" y="1989920"/>
          <a:ext cx="1819230" cy="1568493"/>
        </a:xfrm>
        <a:prstGeom prst="hexagon">
          <a:avLst>
            <a:gd name="adj" fmla="val 25000"/>
            <a:gd name="vf" fmla="val 115470"/>
          </a:avLst>
        </a:prstGeom>
        <a:solidFill>
          <a:srgbClr val="B1D6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  <a:latin typeface="Arial Rounded MT Bold" pitchFamily="34" charset="0"/>
              <a:cs typeface="Aharoni" pitchFamily="2" charset="-79"/>
            </a:rPr>
            <a:t>Volunteering</a:t>
          </a:r>
          <a:endParaRPr lang="en-US" sz="1500" b="0" kern="1200" dirty="0">
            <a:solidFill>
              <a:schemeClr val="tx1"/>
            </a:solidFill>
            <a:latin typeface="Arial Rounded MT Bold" pitchFamily="34" charset="0"/>
            <a:cs typeface="Aharoni" pitchFamily="2" charset="-79"/>
          </a:endParaRPr>
        </a:p>
      </dsp:txBody>
      <dsp:txXfrm>
        <a:off x="3347151" y="2233321"/>
        <a:ext cx="1254610" cy="1081691"/>
      </dsp:txXfrm>
    </dsp:sp>
    <dsp:sp modelId="{DE5FCAD9-568F-4832-B071-C2731BEB86A5}">
      <dsp:nvSpPr>
        <dsp:cNvPr id="0" name=""/>
        <dsp:cNvSpPr/>
      </dsp:nvSpPr>
      <dsp:spPr>
        <a:xfrm>
          <a:off x="4273828" y="3314509"/>
          <a:ext cx="212998" cy="1835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44960-E41B-4352-9D16-AAEA8A8FD746}">
      <dsp:nvSpPr>
        <dsp:cNvPr id="0" name=""/>
        <dsp:cNvSpPr/>
      </dsp:nvSpPr>
      <dsp:spPr>
        <a:xfrm>
          <a:off x="29997" y="2019109"/>
          <a:ext cx="1819230" cy="15684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AB015-3770-4D97-BFA4-5F2D43223C4A}">
      <dsp:nvSpPr>
        <dsp:cNvPr id="0" name=""/>
        <dsp:cNvSpPr/>
      </dsp:nvSpPr>
      <dsp:spPr>
        <a:xfrm>
          <a:off x="4702159" y="3519859"/>
          <a:ext cx="212998" cy="1835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D3C0B-744A-4BC6-AEE3-936E0D82607E}">
      <dsp:nvSpPr>
        <dsp:cNvPr id="0" name=""/>
        <dsp:cNvSpPr/>
      </dsp:nvSpPr>
      <dsp:spPr>
        <a:xfrm>
          <a:off x="1555085" y="1108895"/>
          <a:ext cx="1819230" cy="1568493"/>
        </a:xfrm>
        <a:prstGeom prst="hexagon">
          <a:avLst>
            <a:gd name="adj" fmla="val 25000"/>
            <a:gd name="vf" fmla="val 115470"/>
          </a:avLst>
        </a:prstGeom>
        <a:solidFill>
          <a:srgbClr val="FFC2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1500" kern="1200" dirty="0" smtClean="0">
              <a:solidFill>
                <a:schemeClr val="tx1"/>
              </a:solidFill>
              <a:latin typeface="Arial Rounded MT Bold" pitchFamily="34" charset="0"/>
              <a:cs typeface="Aharoni" pitchFamily="2" charset="-79"/>
            </a:rPr>
            <a:t>School Clubs</a:t>
          </a:r>
          <a:endParaRPr lang="en-US" sz="1500" kern="1200" dirty="0">
            <a:solidFill>
              <a:schemeClr val="tx1"/>
            </a:solidFill>
            <a:latin typeface="Arial Rounded MT Bold" pitchFamily="34" charset="0"/>
            <a:cs typeface="Aharoni" pitchFamily="2" charset="-79"/>
          </a:endParaRPr>
        </a:p>
      </dsp:txBody>
      <dsp:txXfrm>
        <a:off x="1837395" y="1352296"/>
        <a:ext cx="1254610" cy="1081691"/>
      </dsp:txXfrm>
    </dsp:sp>
    <dsp:sp modelId="{A2A8161E-CA20-4CB0-B64C-A986F926D460}">
      <dsp:nvSpPr>
        <dsp:cNvPr id="0" name=""/>
        <dsp:cNvSpPr/>
      </dsp:nvSpPr>
      <dsp:spPr>
        <a:xfrm>
          <a:off x="2788407" y="1142876"/>
          <a:ext cx="212998" cy="1835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84B08-2834-4713-9A08-B38FAA3CD02D}">
      <dsp:nvSpPr>
        <dsp:cNvPr id="0" name=""/>
        <dsp:cNvSpPr/>
      </dsp:nvSpPr>
      <dsp:spPr>
        <a:xfrm>
          <a:off x="3104992" y="251922"/>
          <a:ext cx="1819230" cy="15684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EE711-40D8-42AF-8DE9-F9F2F8CCC020}">
      <dsp:nvSpPr>
        <dsp:cNvPr id="0" name=""/>
        <dsp:cNvSpPr/>
      </dsp:nvSpPr>
      <dsp:spPr>
        <a:xfrm>
          <a:off x="3158727" y="940650"/>
          <a:ext cx="212998" cy="1835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49F51-8877-4499-9DE8-869021F14D9F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742B4-4E11-4BB9-B993-55059ECD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2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43D6D9-2079-4639-831C-6B90E11BEA4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B606FB-2ED3-4D02-B2C9-EF8C2ED3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8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9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7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0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7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6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22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</a:t>
            </a:r>
            <a:r>
              <a:rPr lang="en-US" b="1" dirty="0" smtClean="0"/>
              <a:t>3 minutes </a:t>
            </a:r>
            <a:r>
              <a:rPr lang="en-US" b="0" dirty="0" smtClean="0"/>
              <a:t>to think</a:t>
            </a:r>
            <a:r>
              <a:rPr lang="en-US" b="0" baseline="0" dirty="0" smtClean="0"/>
              <a:t> and write.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If participants are sitting in</a:t>
            </a:r>
            <a:r>
              <a:rPr lang="en-US" baseline="0" dirty="0" smtClean="0"/>
              <a:t> small groups, provide at least 30 seconds for each participant to share with the group.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participants are sitting in rows, ask them to form pairs or triads to share. Provide between 1 and 2 minutes for sharing. 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Be sure that there are no participants left without a partner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7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4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DC226-C458-45A5-B2D0-08664DFA43B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5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606FB-2ED3-4D02-B2C9-EF8C2ED37F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0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9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0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4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2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695E61-7A04-8D49-A4EE-8AEAE5BB4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H="1" flipV="1">
            <a:off x="35449" y="4006435"/>
            <a:ext cx="5567901" cy="255454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2000" dirty="0">
                <a:cs typeface="Aharoni" pitchFamily="2" charset="-79"/>
              </a:rPr>
              <a:t>I</a:t>
            </a:r>
            <a:r>
              <a:rPr lang="en-US" sz="2000" dirty="0" smtClean="0">
                <a:cs typeface="Aharoni" pitchFamily="2" charset="-79"/>
              </a:rPr>
              <a:t>n order to </a:t>
            </a:r>
          </a:p>
          <a:p>
            <a:r>
              <a:rPr lang="en-US" sz="2000" dirty="0" smtClean="0">
                <a:cs typeface="Aharoni" pitchFamily="2" charset="-79"/>
              </a:rPr>
              <a:t>move on to </a:t>
            </a:r>
          </a:p>
          <a:p>
            <a:r>
              <a:rPr lang="en-US" sz="2000" dirty="0" smtClean="0">
                <a:cs typeface="Aharoni" pitchFamily="2" charset="-79"/>
              </a:rPr>
              <a:t>the next grade level, </a:t>
            </a:r>
          </a:p>
          <a:p>
            <a:r>
              <a:rPr lang="en-US" sz="2000" dirty="0" smtClean="0">
                <a:cs typeface="Aharoni" pitchFamily="2" charset="-79"/>
              </a:rPr>
              <a:t>students must </a:t>
            </a:r>
          </a:p>
          <a:p>
            <a:pPr marL="457200" indent="-457200">
              <a:buAutoNum type="arabicParenR"/>
            </a:pPr>
            <a:r>
              <a:rPr lang="en-US" sz="2000" b="1" dirty="0" smtClean="0">
                <a:cs typeface="Aharoni" pitchFamily="2" charset="-79"/>
              </a:rPr>
              <a:t>complete the </a:t>
            </a:r>
            <a:r>
              <a:rPr lang="en-US" sz="2000" b="1" dirty="0" smtClean="0"/>
              <a:t>“</a:t>
            </a:r>
            <a:r>
              <a:rPr lang="en-US" sz="2000" b="1" dirty="0"/>
              <a:t>a-g</a:t>
            </a:r>
            <a:r>
              <a:rPr lang="en-US" sz="2000" b="1" dirty="0" smtClean="0">
                <a:cs typeface="Aharoni" pitchFamily="2" charset="-79"/>
              </a:rPr>
              <a:t>” grade level courses </a:t>
            </a:r>
            <a:r>
              <a:rPr lang="en-US" sz="2000" dirty="0" smtClean="0">
                <a:cs typeface="Aharoni" pitchFamily="2" charset="-79"/>
              </a:rPr>
              <a:t>for each grade, </a:t>
            </a:r>
            <a:r>
              <a:rPr lang="en-US" sz="2000" u="sng" dirty="0" smtClean="0">
                <a:cs typeface="Aharoni" pitchFamily="2" charset="-79"/>
              </a:rPr>
              <a:t>and</a:t>
            </a:r>
            <a:r>
              <a:rPr lang="en-US" sz="2000" dirty="0" smtClean="0">
                <a:cs typeface="Aharoni" pitchFamily="2" charset="-79"/>
              </a:rPr>
              <a:t> </a:t>
            </a:r>
          </a:p>
          <a:p>
            <a:pPr marL="457200" indent="-457200">
              <a:buAutoNum type="arabicParenR"/>
            </a:pPr>
            <a:r>
              <a:rPr lang="en-US" sz="2000" b="1" dirty="0" smtClean="0">
                <a:cs typeface="Aharoni" pitchFamily="2" charset="-79"/>
              </a:rPr>
              <a:t>earn the total number of credits required to promote to the next grade level</a:t>
            </a:r>
            <a:r>
              <a:rPr lang="en-US" sz="2000" dirty="0" smtClean="0">
                <a:cs typeface="Aharoni" pitchFamily="2" charset="-79"/>
              </a:rPr>
              <a:t>.</a:t>
            </a:r>
            <a:endParaRPr lang="en-US" sz="2000" dirty="0"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77225"/>
            <a:ext cx="8489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A-G Grade Level Benchmarks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B72BF8-280B-449C-B3EE-95DCA889E09A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74583" b="45580"/>
          <a:stretch/>
        </p:blipFill>
        <p:spPr>
          <a:xfrm>
            <a:off x="38366" y="1280066"/>
            <a:ext cx="2401220" cy="24509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4715" r="50000" b="26427"/>
          <a:stretch/>
        </p:blipFill>
        <p:spPr>
          <a:xfrm>
            <a:off x="2315165" y="1280066"/>
            <a:ext cx="2309177" cy="320318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l="75285"/>
          <a:stretch/>
        </p:blipFill>
        <p:spPr>
          <a:xfrm>
            <a:off x="6848307" y="1280066"/>
            <a:ext cx="2283957" cy="44056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50000" r="24715" b="16114"/>
          <a:stretch/>
        </p:blipFill>
        <p:spPr>
          <a:xfrm>
            <a:off x="4559183" y="1249366"/>
            <a:ext cx="2341958" cy="37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86972"/>
            <a:ext cx="8489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Important Note On Grades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6161" y="1679141"/>
            <a:ext cx="7473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/>
            <a:endParaRPr lang="en-US" sz="2400" dirty="0" smtClean="0"/>
          </a:p>
          <a:p>
            <a:pPr marL="1828800"/>
            <a:r>
              <a:rPr lang="en-US" sz="2400" dirty="0" smtClean="0"/>
              <a:t>Universities, including CSUs and UCs, </a:t>
            </a:r>
            <a:r>
              <a:rPr lang="en-US" sz="2400" u="sng" dirty="0" smtClean="0"/>
              <a:t>do not </a:t>
            </a:r>
            <a:r>
              <a:rPr lang="en-US" sz="2400" dirty="0" smtClean="0"/>
              <a:t>consider a D a passing grade and will not accept any “a-g” course in which the student has earned less than a C.</a:t>
            </a:r>
          </a:p>
          <a:p>
            <a:endParaRPr lang="en-US" sz="2400" dirty="0" smtClean="0"/>
          </a:p>
          <a:p>
            <a:r>
              <a:rPr lang="en-US" sz="2400" dirty="0" smtClean="0"/>
              <a:t>Students who graduate with Ds in their a-g courses can still pursue other post-high school educational opportunities, like community colleges, and transfer to a university in the future.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2257430"/>
            <a:ext cx="1588429" cy="1448839"/>
            <a:chOff x="308813" y="1408205"/>
            <a:chExt cx="1588429" cy="1448839"/>
          </a:xfrm>
        </p:grpSpPr>
        <p:grpSp>
          <p:nvGrpSpPr>
            <p:cNvPr id="9" name="Group 8"/>
            <p:cNvGrpSpPr/>
            <p:nvPr/>
          </p:nvGrpSpPr>
          <p:grpSpPr>
            <a:xfrm rot="20573452">
              <a:off x="308813" y="1408205"/>
              <a:ext cx="1588429" cy="1448839"/>
              <a:chOff x="179852" y="152400"/>
              <a:chExt cx="5114925" cy="53244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52" y="152400"/>
                <a:ext cx="5114925" cy="532447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 rot="20953610">
                <a:off x="2655616" y="1208635"/>
                <a:ext cx="838200" cy="609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20953610">
                <a:off x="3249987" y="2863944"/>
                <a:ext cx="838200" cy="609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20953610">
                <a:off x="3592990" y="3619478"/>
                <a:ext cx="838200" cy="609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20953610">
                <a:off x="2820810" y="1961574"/>
                <a:ext cx="929103" cy="786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 rot="19801334">
              <a:off x="825797" y="1569224"/>
              <a:ext cx="360239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D</a:t>
              </a:r>
              <a:endPara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9801334">
              <a:off x="988693" y="1766807"/>
              <a:ext cx="360239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</a:t>
              </a:r>
              <a:endPara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9801334">
              <a:off x="1153602" y="1940329"/>
              <a:ext cx="360239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A</a:t>
              </a:r>
              <a:endPara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9801334">
              <a:off x="1321010" y="2127715"/>
              <a:ext cx="360239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</a:t>
              </a:r>
              <a:endPara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9502">
            <a:off x="1128517" y="1889442"/>
            <a:ext cx="1349719" cy="5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8634" y="990599"/>
            <a:ext cx="6432183" cy="4724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5400" dirty="0">
                <a:solidFill>
                  <a:srgbClr val="852C7E"/>
                </a:solidFill>
                <a:latin typeface="Arial Rounded MT Bold" pitchFamily="34" charset="0"/>
                <a:cs typeface="Aharoni" pitchFamily="2" charset="-79"/>
              </a:rPr>
              <a:t>T-I-P-S </a:t>
            </a:r>
          </a:p>
          <a:p>
            <a:pPr marL="0" lvl="0" indent="0" algn="ctr">
              <a:buNone/>
            </a:pPr>
            <a:r>
              <a:rPr lang="en-US" sz="2000" dirty="0">
                <a:solidFill>
                  <a:srgbClr val="852C7E"/>
                </a:solidFill>
              </a:rPr>
              <a:t>(Think – Ink – Pair – Share)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5" descr="C:\Users\lausd_user\AppData\Local\Microsoft\Windows\Temporary Internet Files\Content.IE5\0UF23RGY\MC9004346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5029200" cy="41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4686" y="2966833"/>
            <a:ext cx="3429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Aharoni" pitchFamily="2" charset="-79"/>
              </a:rPr>
              <a:t>What can a </a:t>
            </a:r>
            <a:endParaRPr lang="en-US" sz="2400" dirty="0" smtClean="0">
              <a:cs typeface="Aharoni" pitchFamily="2" charset="-79"/>
            </a:endParaRPr>
          </a:p>
          <a:p>
            <a:pPr algn="ctr"/>
            <a:r>
              <a:rPr lang="en-US" sz="2400" dirty="0" smtClean="0">
                <a:cs typeface="Aharoni" pitchFamily="2" charset="-79"/>
              </a:rPr>
              <a:t>student </a:t>
            </a:r>
            <a:r>
              <a:rPr lang="en-US" sz="2400" dirty="0">
                <a:cs typeface="Aharoni" pitchFamily="2" charset="-79"/>
              </a:rPr>
              <a:t>with a </a:t>
            </a:r>
            <a:r>
              <a:rPr lang="en-US" sz="2400" dirty="0" smtClean="0">
                <a:cs typeface="Aharoni" pitchFamily="2" charset="-79"/>
              </a:rPr>
              <a:t>“C” grade demonstrate about </a:t>
            </a:r>
            <a:r>
              <a:rPr lang="en-US" sz="2400" dirty="0">
                <a:cs typeface="Aharoni" pitchFamily="2" charset="-79"/>
              </a:rPr>
              <a:t>his/her learning that a </a:t>
            </a:r>
            <a:r>
              <a:rPr lang="en-US" sz="2400" dirty="0" smtClean="0">
                <a:cs typeface="Aharoni" pitchFamily="2" charset="-79"/>
              </a:rPr>
              <a:t>“D” </a:t>
            </a:r>
            <a:r>
              <a:rPr lang="en-US" sz="2400" dirty="0">
                <a:cs typeface="Aharoni" pitchFamily="2" charset="-79"/>
              </a:rPr>
              <a:t>student cannot?</a:t>
            </a:r>
          </a:p>
        </p:txBody>
      </p:sp>
    </p:spTree>
    <p:extLst>
      <p:ext uri="{BB962C8B-B14F-4D97-AF65-F5344CB8AC3E}">
        <p14:creationId xmlns:p14="http://schemas.microsoft.com/office/powerpoint/2010/main" val="25182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34" y="1066800"/>
            <a:ext cx="6688165" cy="56176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Assembly Bill 216 (AB216)</a:t>
            </a:r>
            <a:r>
              <a:rPr lang="en-US" dirty="0" smtClean="0"/>
              <a:t>, passed and approved in September of 2013, changed the CA Education Code for students in foster care.</a:t>
            </a:r>
          </a:p>
          <a:p>
            <a:r>
              <a:rPr lang="en-US" dirty="0" smtClean="0"/>
              <a:t>Students meeting the eligibility criteria </a:t>
            </a:r>
            <a:r>
              <a:rPr lang="en-US" u="sng" dirty="0" smtClean="0"/>
              <a:t>may be exempt</a:t>
            </a:r>
            <a:r>
              <a:rPr lang="en-US" dirty="0" smtClean="0"/>
              <a:t> from some of the graduation requirements.</a:t>
            </a:r>
          </a:p>
          <a:p>
            <a:r>
              <a:rPr lang="en-US" dirty="0" smtClean="0"/>
              <a:t>If they choose to accept the exemption, they must be notified of the effect on gaining admission to college.</a:t>
            </a:r>
          </a:p>
          <a:p>
            <a:pPr marL="0" indent="0">
              <a:spcBef>
                <a:spcPts val="0"/>
              </a:spcBef>
              <a:buNone/>
            </a:pPr>
            <a:endParaRPr lang="en-US" sz="2900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900" dirty="0" smtClean="0">
                <a:solidFill>
                  <a:srgbClr val="7030A0"/>
                </a:solidFill>
              </a:rPr>
              <a:t>For </a:t>
            </a:r>
            <a:r>
              <a:rPr lang="en-US" sz="2900" dirty="0">
                <a:solidFill>
                  <a:srgbClr val="7030A0"/>
                </a:solidFill>
              </a:rPr>
              <a:t>more information </a:t>
            </a:r>
            <a:r>
              <a:rPr lang="en-US" sz="2900">
                <a:solidFill>
                  <a:srgbClr val="7030A0"/>
                </a:solidFill>
              </a:rPr>
              <a:t>read </a:t>
            </a:r>
            <a:r>
              <a:rPr lang="en-US" sz="2900" b="1" smtClean="0">
                <a:solidFill>
                  <a:srgbClr val="7030A0"/>
                </a:solidFill>
              </a:rPr>
              <a:t>BUL-6566.1</a:t>
            </a:r>
            <a:r>
              <a:rPr lang="en-US" sz="2900" dirty="0" smtClean="0">
                <a:solidFill>
                  <a:srgbClr val="7030A0"/>
                </a:solidFill>
              </a:rPr>
              <a:t>, </a:t>
            </a:r>
            <a:r>
              <a:rPr lang="en-US" sz="2900" dirty="0">
                <a:solidFill>
                  <a:srgbClr val="7030A0"/>
                </a:solidFill>
              </a:rPr>
              <a:t>which can be accessed by using the “Search” feature on the upper-right of the </a:t>
            </a:r>
            <a:r>
              <a:rPr lang="en-US" sz="2900" dirty="0" smtClean="0">
                <a:solidFill>
                  <a:srgbClr val="7030A0"/>
                </a:solidFill>
              </a:rPr>
              <a:t>LAUSD home page screen</a:t>
            </a:r>
            <a:r>
              <a:rPr lang="en-US" sz="2900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4" name="Picture 3" descr="green 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6471" y="-1"/>
            <a:ext cx="7007529" cy="762001"/>
          </a:xfrm>
          <a:prstGeom prst="rect">
            <a:avLst/>
          </a:prstGeom>
          <a:gradFill flip="none" rotWithShape="1">
            <a:gsLst>
              <a:gs pos="100000">
                <a:srgbClr val="008000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86972"/>
            <a:ext cx="64630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Foster Youth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lausd_user\AppData\Local\Microsoft\Windows\Temporary Internet Files\Content.IE5\GVMA9D6L\MC9001983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34" y="4114800"/>
            <a:ext cx="1236066" cy="112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34" y="990600"/>
            <a:ext cx="6688165" cy="5374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Every student </a:t>
            </a:r>
            <a:r>
              <a:rPr lang="en-US" sz="2400" dirty="0" smtClean="0"/>
              <a:t>has his or her own specific needs. A student with an Individualized Education Plan (</a:t>
            </a:r>
            <a:r>
              <a:rPr lang="en-US" sz="2400" dirty="0" err="1" smtClean="0"/>
              <a:t>IEP</a:t>
            </a:r>
            <a:r>
              <a:rPr lang="en-US" sz="2400" dirty="0" smtClean="0"/>
              <a:t>) may apply for a waiver from some “a-g” course requirements </a:t>
            </a:r>
            <a:r>
              <a:rPr lang="en-US" sz="2400" i="1" dirty="0" smtClean="0"/>
              <a:t>if</a:t>
            </a:r>
            <a:r>
              <a:rPr lang="en-US" sz="2400" dirty="0" smtClean="0"/>
              <a:t> it is specified in his or her </a:t>
            </a:r>
            <a:r>
              <a:rPr lang="en-US" sz="2400" dirty="0" err="1" smtClean="0"/>
              <a:t>IEP</a:t>
            </a:r>
            <a:r>
              <a:rPr lang="en-US" sz="2400" dirty="0" smtClean="0"/>
              <a:t>.</a:t>
            </a:r>
          </a:p>
          <a:p>
            <a:pPr marL="1828800" indent="-1828800">
              <a:buNone/>
            </a:pPr>
            <a:r>
              <a:rPr lang="en-US" sz="2400" dirty="0" smtClean="0"/>
              <a:t>	Students in special day and resource programs who do not complete the District’s course requirements for graduation, even after being eligible for a waiver(s), may finish high school with a</a:t>
            </a:r>
            <a:r>
              <a:rPr lang="en-US" sz="2400" dirty="0"/>
              <a:t> </a:t>
            </a:r>
            <a:r>
              <a:rPr lang="en-US" sz="2400" dirty="0" smtClean="0"/>
              <a:t>certificate of completion.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For more information, read </a:t>
            </a:r>
            <a:r>
              <a:rPr lang="en-US" sz="2400" b="1" dirty="0" smtClean="0">
                <a:solidFill>
                  <a:srgbClr val="7030A0"/>
                </a:solidFill>
              </a:rPr>
              <a:t>BUL-6257.0</a:t>
            </a:r>
            <a:r>
              <a:rPr lang="en-US" sz="2400" dirty="0" smtClean="0">
                <a:solidFill>
                  <a:srgbClr val="7030A0"/>
                </a:solidFill>
              </a:rPr>
              <a:t>, which can be accessed by using the “Search” feature on </a:t>
            </a:r>
            <a:r>
              <a:rPr lang="en-US" sz="2400" dirty="0">
                <a:solidFill>
                  <a:srgbClr val="7030A0"/>
                </a:solidFill>
              </a:rPr>
              <a:t>the </a:t>
            </a:r>
            <a:r>
              <a:rPr lang="en-US" sz="2400" dirty="0" smtClean="0">
                <a:solidFill>
                  <a:srgbClr val="7030A0"/>
                </a:solidFill>
              </a:rPr>
              <a:t>upper-right of the </a:t>
            </a:r>
            <a:r>
              <a:rPr lang="en-US" sz="2400" dirty="0">
                <a:solidFill>
                  <a:srgbClr val="7030A0"/>
                </a:solidFill>
              </a:rPr>
              <a:t>LAUSD home page </a:t>
            </a:r>
            <a:r>
              <a:rPr lang="en-US" sz="2400" dirty="0" smtClean="0">
                <a:solidFill>
                  <a:srgbClr val="7030A0"/>
                </a:solidFill>
              </a:rPr>
              <a:t>screen. </a:t>
            </a:r>
          </a:p>
        </p:txBody>
      </p:sp>
      <p:pic>
        <p:nvPicPr>
          <p:cNvPr id="4" name="Picture 3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6471" y="-1"/>
            <a:ext cx="7007529" cy="762001"/>
          </a:xfrm>
          <a:prstGeom prst="rect">
            <a:avLst/>
          </a:prstGeom>
          <a:gradFill flip="none" rotWithShape="1">
            <a:gsLst>
              <a:gs pos="100000">
                <a:srgbClr val="008000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86972"/>
            <a:ext cx="66154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With Disabilities (</a:t>
            </a:r>
            <a:r>
              <a:rPr lang="en-US" sz="3200" b="1" spc="200" dirty="0" err="1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SWD</a:t>
            </a:r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1828800" y="2933700"/>
            <a:ext cx="1758950" cy="1790700"/>
            <a:chOff x="2326" y="1596"/>
            <a:chExt cx="1108" cy="1128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/>
          </p:nvSpPr>
          <p:spPr bwMode="auto">
            <a:xfrm>
              <a:off x="2326" y="1596"/>
              <a:ext cx="1108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326" y="1596"/>
              <a:ext cx="1083" cy="1125"/>
            </a:xfrm>
            <a:custGeom>
              <a:avLst/>
              <a:gdLst>
                <a:gd name="T0" fmla="*/ 184 w 2165"/>
                <a:gd name="T1" fmla="*/ 500 h 2250"/>
                <a:gd name="T2" fmla="*/ 247 w 2165"/>
                <a:gd name="T3" fmla="*/ 412 h 2250"/>
                <a:gd name="T4" fmla="*/ 317 w 2165"/>
                <a:gd name="T5" fmla="*/ 332 h 2250"/>
                <a:gd name="T6" fmla="*/ 394 w 2165"/>
                <a:gd name="T7" fmla="*/ 259 h 2250"/>
                <a:gd name="T8" fmla="*/ 477 w 2165"/>
                <a:gd name="T9" fmla="*/ 194 h 2250"/>
                <a:gd name="T10" fmla="*/ 567 w 2165"/>
                <a:gd name="T11" fmla="*/ 137 h 2250"/>
                <a:gd name="T12" fmla="*/ 661 w 2165"/>
                <a:gd name="T13" fmla="*/ 89 h 2250"/>
                <a:gd name="T14" fmla="*/ 761 w 2165"/>
                <a:gd name="T15" fmla="*/ 51 h 2250"/>
                <a:gd name="T16" fmla="*/ 865 w 2165"/>
                <a:gd name="T17" fmla="*/ 23 h 2250"/>
                <a:gd name="T18" fmla="*/ 973 w 2165"/>
                <a:gd name="T19" fmla="*/ 6 h 2250"/>
                <a:gd name="T20" fmla="*/ 1083 w 2165"/>
                <a:gd name="T21" fmla="*/ 0 h 2250"/>
                <a:gd name="T22" fmla="*/ 1212 w 2165"/>
                <a:gd name="T23" fmla="*/ 8 h 2250"/>
                <a:gd name="T24" fmla="*/ 1338 w 2165"/>
                <a:gd name="T25" fmla="*/ 31 h 2250"/>
                <a:gd name="T26" fmla="*/ 1458 w 2165"/>
                <a:gd name="T27" fmla="*/ 69 h 2250"/>
                <a:gd name="T28" fmla="*/ 1571 w 2165"/>
                <a:gd name="T29" fmla="*/ 121 h 2250"/>
                <a:gd name="T30" fmla="*/ 1677 w 2165"/>
                <a:gd name="T31" fmla="*/ 184 h 2250"/>
                <a:gd name="T32" fmla="*/ 1753 w 2165"/>
                <a:gd name="T33" fmla="*/ 242 h 2250"/>
                <a:gd name="T34" fmla="*/ 1814 w 2165"/>
                <a:gd name="T35" fmla="*/ 296 h 2250"/>
                <a:gd name="T36" fmla="*/ 1871 w 2165"/>
                <a:gd name="T37" fmla="*/ 355 h 2250"/>
                <a:gd name="T38" fmla="*/ 1924 w 2165"/>
                <a:gd name="T39" fmla="*/ 418 h 2250"/>
                <a:gd name="T40" fmla="*/ 1973 w 2165"/>
                <a:gd name="T41" fmla="*/ 485 h 2250"/>
                <a:gd name="T42" fmla="*/ 2040 w 2165"/>
                <a:gd name="T43" fmla="*/ 598 h 2250"/>
                <a:gd name="T44" fmla="*/ 2123 w 2165"/>
                <a:gd name="T45" fmla="*/ 811 h 2250"/>
                <a:gd name="T46" fmla="*/ 2163 w 2165"/>
                <a:gd name="T47" fmla="*/ 1045 h 2250"/>
                <a:gd name="T48" fmla="*/ 2160 w 2165"/>
                <a:gd name="T49" fmla="*/ 1241 h 2250"/>
                <a:gd name="T50" fmla="*/ 2131 w 2165"/>
                <a:gd name="T51" fmla="*/ 1407 h 2250"/>
                <a:gd name="T52" fmla="*/ 2080 w 2165"/>
                <a:gd name="T53" fmla="*/ 1562 h 2250"/>
                <a:gd name="T54" fmla="*/ 2009 w 2165"/>
                <a:gd name="T55" fmla="*/ 1709 h 2250"/>
                <a:gd name="T56" fmla="*/ 1918 w 2165"/>
                <a:gd name="T57" fmla="*/ 1840 h 2250"/>
                <a:gd name="T58" fmla="*/ 1810 w 2165"/>
                <a:gd name="T59" fmla="*/ 1958 h 2250"/>
                <a:gd name="T60" fmla="*/ 1687 w 2165"/>
                <a:gd name="T61" fmla="*/ 2058 h 2250"/>
                <a:gd name="T62" fmla="*/ 1551 w 2165"/>
                <a:gd name="T63" fmla="*/ 2140 h 2250"/>
                <a:gd name="T64" fmla="*/ 1405 w 2165"/>
                <a:gd name="T65" fmla="*/ 2200 h 2250"/>
                <a:gd name="T66" fmla="*/ 1248 w 2165"/>
                <a:gd name="T67" fmla="*/ 2238 h 2250"/>
                <a:gd name="T68" fmla="*/ 1083 w 2165"/>
                <a:gd name="T69" fmla="*/ 2250 h 2250"/>
                <a:gd name="T70" fmla="*/ 918 w 2165"/>
                <a:gd name="T71" fmla="*/ 2238 h 2250"/>
                <a:gd name="T72" fmla="*/ 762 w 2165"/>
                <a:gd name="T73" fmla="*/ 2200 h 2250"/>
                <a:gd name="T74" fmla="*/ 614 w 2165"/>
                <a:gd name="T75" fmla="*/ 2140 h 2250"/>
                <a:gd name="T76" fmla="*/ 478 w 2165"/>
                <a:gd name="T77" fmla="*/ 2058 h 2250"/>
                <a:gd name="T78" fmla="*/ 355 w 2165"/>
                <a:gd name="T79" fmla="*/ 1958 h 2250"/>
                <a:gd name="T80" fmla="*/ 248 w 2165"/>
                <a:gd name="T81" fmla="*/ 1840 h 2250"/>
                <a:gd name="T82" fmla="*/ 157 w 2165"/>
                <a:gd name="T83" fmla="*/ 1709 h 2250"/>
                <a:gd name="T84" fmla="*/ 85 w 2165"/>
                <a:gd name="T85" fmla="*/ 1562 h 2250"/>
                <a:gd name="T86" fmla="*/ 35 w 2165"/>
                <a:gd name="T87" fmla="*/ 1407 h 2250"/>
                <a:gd name="T88" fmla="*/ 6 w 2165"/>
                <a:gd name="T89" fmla="*/ 1241 h 2250"/>
                <a:gd name="T90" fmla="*/ 2 w 2165"/>
                <a:gd name="T91" fmla="*/ 1048 h 2250"/>
                <a:gd name="T92" fmla="*/ 39 w 2165"/>
                <a:gd name="T93" fmla="*/ 828 h 2250"/>
                <a:gd name="T94" fmla="*/ 114 w 2165"/>
                <a:gd name="T95" fmla="*/ 624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5" h="2250">
                  <a:moveTo>
                    <a:pt x="148" y="561"/>
                  </a:moveTo>
                  <a:lnTo>
                    <a:pt x="166" y="530"/>
                  </a:lnTo>
                  <a:lnTo>
                    <a:pt x="184" y="500"/>
                  </a:lnTo>
                  <a:lnTo>
                    <a:pt x="204" y="470"/>
                  </a:lnTo>
                  <a:lnTo>
                    <a:pt x="225" y="441"/>
                  </a:lnTo>
                  <a:lnTo>
                    <a:pt x="247" y="412"/>
                  </a:lnTo>
                  <a:lnTo>
                    <a:pt x="270" y="385"/>
                  </a:lnTo>
                  <a:lnTo>
                    <a:pt x="293" y="358"/>
                  </a:lnTo>
                  <a:lnTo>
                    <a:pt x="317" y="332"/>
                  </a:lnTo>
                  <a:lnTo>
                    <a:pt x="342" y="306"/>
                  </a:lnTo>
                  <a:lnTo>
                    <a:pt x="368" y="282"/>
                  </a:lnTo>
                  <a:lnTo>
                    <a:pt x="394" y="259"/>
                  </a:lnTo>
                  <a:lnTo>
                    <a:pt x="421" y="236"/>
                  </a:lnTo>
                  <a:lnTo>
                    <a:pt x="448" y="214"/>
                  </a:lnTo>
                  <a:lnTo>
                    <a:pt x="477" y="194"/>
                  </a:lnTo>
                  <a:lnTo>
                    <a:pt x="507" y="174"/>
                  </a:lnTo>
                  <a:lnTo>
                    <a:pt x="536" y="154"/>
                  </a:lnTo>
                  <a:lnTo>
                    <a:pt x="567" y="137"/>
                  </a:lnTo>
                  <a:lnTo>
                    <a:pt x="598" y="120"/>
                  </a:lnTo>
                  <a:lnTo>
                    <a:pt x="629" y="104"/>
                  </a:lnTo>
                  <a:lnTo>
                    <a:pt x="661" y="89"/>
                  </a:lnTo>
                  <a:lnTo>
                    <a:pt x="694" y="75"/>
                  </a:lnTo>
                  <a:lnTo>
                    <a:pt x="727" y="62"/>
                  </a:lnTo>
                  <a:lnTo>
                    <a:pt x="761" y="51"/>
                  </a:lnTo>
                  <a:lnTo>
                    <a:pt x="795" y="40"/>
                  </a:lnTo>
                  <a:lnTo>
                    <a:pt x="830" y="31"/>
                  </a:lnTo>
                  <a:lnTo>
                    <a:pt x="865" y="23"/>
                  </a:lnTo>
                  <a:lnTo>
                    <a:pt x="900" y="16"/>
                  </a:lnTo>
                  <a:lnTo>
                    <a:pt x="936" y="10"/>
                  </a:lnTo>
                  <a:lnTo>
                    <a:pt x="973" y="6"/>
                  </a:lnTo>
                  <a:lnTo>
                    <a:pt x="1009" y="2"/>
                  </a:lnTo>
                  <a:lnTo>
                    <a:pt x="1046" y="1"/>
                  </a:lnTo>
                  <a:lnTo>
                    <a:pt x="1083" y="0"/>
                  </a:lnTo>
                  <a:lnTo>
                    <a:pt x="1127" y="1"/>
                  </a:lnTo>
                  <a:lnTo>
                    <a:pt x="1170" y="3"/>
                  </a:lnTo>
                  <a:lnTo>
                    <a:pt x="1212" y="8"/>
                  </a:lnTo>
                  <a:lnTo>
                    <a:pt x="1255" y="14"/>
                  </a:lnTo>
                  <a:lnTo>
                    <a:pt x="1296" y="22"/>
                  </a:lnTo>
                  <a:lnTo>
                    <a:pt x="1338" y="31"/>
                  </a:lnTo>
                  <a:lnTo>
                    <a:pt x="1378" y="43"/>
                  </a:lnTo>
                  <a:lnTo>
                    <a:pt x="1419" y="55"/>
                  </a:lnTo>
                  <a:lnTo>
                    <a:pt x="1458" y="69"/>
                  </a:lnTo>
                  <a:lnTo>
                    <a:pt x="1496" y="85"/>
                  </a:lnTo>
                  <a:lnTo>
                    <a:pt x="1534" y="103"/>
                  </a:lnTo>
                  <a:lnTo>
                    <a:pt x="1571" y="121"/>
                  </a:lnTo>
                  <a:lnTo>
                    <a:pt x="1606" y="141"/>
                  </a:lnTo>
                  <a:lnTo>
                    <a:pt x="1642" y="161"/>
                  </a:lnTo>
                  <a:lnTo>
                    <a:pt x="1677" y="184"/>
                  </a:lnTo>
                  <a:lnTo>
                    <a:pt x="1710" y="209"/>
                  </a:lnTo>
                  <a:lnTo>
                    <a:pt x="1732" y="225"/>
                  </a:lnTo>
                  <a:lnTo>
                    <a:pt x="1753" y="242"/>
                  </a:lnTo>
                  <a:lnTo>
                    <a:pt x="1773" y="259"/>
                  </a:lnTo>
                  <a:lnTo>
                    <a:pt x="1794" y="278"/>
                  </a:lnTo>
                  <a:lnTo>
                    <a:pt x="1814" y="296"/>
                  </a:lnTo>
                  <a:lnTo>
                    <a:pt x="1833" y="316"/>
                  </a:lnTo>
                  <a:lnTo>
                    <a:pt x="1853" y="335"/>
                  </a:lnTo>
                  <a:lnTo>
                    <a:pt x="1871" y="355"/>
                  </a:lnTo>
                  <a:lnTo>
                    <a:pt x="1890" y="376"/>
                  </a:lnTo>
                  <a:lnTo>
                    <a:pt x="1907" y="396"/>
                  </a:lnTo>
                  <a:lnTo>
                    <a:pt x="1924" y="418"/>
                  </a:lnTo>
                  <a:lnTo>
                    <a:pt x="1942" y="440"/>
                  </a:lnTo>
                  <a:lnTo>
                    <a:pt x="1958" y="462"/>
                  </a:lnTo>
                  <a:lnTo>
                    <a:pt x="1973" y="485"/>
                  </a:lnTo>
                  <a:lnTo>
                    <a:pt x="1988" y="508"/>
                  </a:lnTo>
                  <a:lnTo>
                    <a:pt x="2003" y="532"/>
                  </a:lnTo>
                  <a:lnTo>
                    <a:pt x="2040" y="598"/>
                  </a:lnTo>
                  <a:lnTo>
                    <a:pt x="2072" y="667"/>
                  </a:lnTo>
                  <a:lnTo>
                    <a:pt x="2100" y="739"/>
                  </a:lnTo>
                  <a:lnTo>
                    <a:pt x="2123" y="811"/>
                  </a:lnTo>
                  <a:lnTo>
                    <a:pt x="2141" y="887"/>
                  </a:lnTo>
                  <a:lnTo>
                    <a:pt x="2155" y="966"/>
                  </a:lnTo>
                  <a:lnTo>
                    <a:pt x="2163" y="1045"/>
                  </a:lnTo>
                  <a:lnTo>
                    <a:pt x="2165" y="1126"/>
                  </a:lnTo>
                  <a:lnTo>
                    <a:pt x="2164" y="1183"/>
                  </a:lnTo>
                  <a:lnTo>
                    <a:pt x="2160" y="1241"/>
                  </a:lnTo>
                  <a:lnTo>
                    <a:pt x="2153" y="1296"/>
                  </a:lnTo>
                  <a:lnTo>
                    <a:pt x="2143" y="1352"/>
                  </a:lnTo>
                  <a:lnTo>
                    <a:pt x="2131" y="1407"/>
                  </a:lnTo>
                  <a:lnTo>
                    <a:pt x="2117" y="1460"/>
                  </a:lnTo>
                  <a:lnTo>
                    <a:pt x="2100" y="1512"/>
                  </a:lnTo>
                  <a:lnTo>
                    <a:pt x="2080" y="1562"/>
                  </a:lnTo>
                  <a:lnTo>
                    <a:pt x="2058" y="1613"/>
                  </a:lnTo>
                  <a:lnTo>
                    <a:pt x="2034" y="1661"/>
                  </a:lnTo>
                  <a:lnTo>
                    <a:pt x="2009" y="1709"/>
                  </a:lnTo>
                  <a:lnTo>
                    <a:pt x="1980" y="1754"/>
                  </a:lnTo>
                  <a:lnTo>
                    <a:pt x="1950" y="1799"/>
                  </a:lnTo>
                  <a:lnTo>
                    <a:pt x="1918" y="1840"/>
                  </a:lnTo>
                  <a:lnTo>
                    <a:pt x="1884" y="1882"/>
                  </a:lnTo>
                  <a:lnTo>
                    <a:pt x="1847" y="1921"/>
                  </a:lnTo>
                  <a:lnTo>
                    <a:pt x="1810" y="1958"/>
                  </a:lnTo>
                  <a:lnTo>
                    <a:pt x="1771" y="1993"/>
                  </a:lnTo>
                  <a:lnTo>
                    <a:pt x="1730" y="2027"/>
                  </a:lnTo>
                  <a:lnTo>
                    <a:pt x="1687" y="2058"/>
                  </a:lnTo>
                  <a:lnTo>
                    <a:pt x="1643" y="2087"/>
                  </a:lnTo>
                  <a:lnTo>
                    <a:pt x="1598" y="2114"/>
                  </a:lnTo>
                  <a:lnTo>
                    <a:pt x="1551" y="2140"/>
                  </a:lnTo>
                  <a:lnTo>
                    <a:pt x="1504" y="2162"/>
                  </a:lnTo>
                  <a:lnTo>
                    <a:pt x="1454" y="2182"/>
                  </a:lnTo>
                  <a:lnTo>
                    <a:pt x="1405" y="2200"/>
                  </a:lnTo>
                  <a:lnTo>
                    <a:pt x="1353" y="2215"/>
                  </a:lnTo>
                  <a:lnTo>
                    <a:pt x="1301" y="2227"/>
                  </a:lnTo>
                  <a:lnTo>
                    <a:pt x="1248" y="2238"/>
                  </a:lnTo>
                  <a:lnTo>
                    <a:pt x="1194" y="2244"/>
                  </a:lnTo>
                  <a:lnTo>
                    <a:pt x="1139" y="2249"/>
                  </a:lnTo>
                  <a:lnTo>
                    <a:pt x="1083" y="2250"/>
                  </a:lnTo>
                  <a:lnTo>
                    <a:pt x="1028" y="2249"/>
                  </a:lnTo>
                  <a:lnTo>
                    <a:pt x="973" y="2244"/>
                  </a:lnTo>
                  <a:lnTo>
                    <a:pt x="918" y="2238"/>
                  </a:lnTo>
                  <a:lnTo>
                    <a:pt x="865" y="2227"/>
                  </a:lnTo>
                  <a:lnTo>
                    <a:pt x="812" y="2215"/>
                  </a:lnTo>
                  <a:lnTo>
                    <a:pt x="762" y="2200"/>
                  </a:lnTo>
                  <a:lnTo>
                    <a:pt x="711" y="2182"/>
                  </a:lnTo>
                  <a:lnTo>
                    <a:pt x="663" y="2162"/>
                  </a:lnTo>
                  <a:lnTo>
                    <a:pt x="614" y="2140"/>
                  </a:lnTo>
                  <a:lnTo>
                    <a:pt x="567" y="2114"/>
                  </a:lnTo>
                  <a:lnTo>
                    <a:pt x="522" y="2087"/>
                  </a:lnTo>
                  <a:lnTo>
                    <a:pt x="478" y="2058"/>
                  </a:lnTo>
                  <a:lnTo>
                    <a:pt x="436" y="2027"/>
                  </a:lnTo>
                  <a:lnTo>
                    <a:pt x="395" y="1993"/>
                  </a:lnTo>
                  <a:lnTo>
                    <a:pt x="355" y="1958"/>
                  </a:lnTo>
                  <a:lnTo>
                    <a:pt x="318" y="1921"/>
                  </a:lnTo>
                  <a:lnTo>
                    <a:pt x="282" y="1882"/>
                  </a:lnTo>
                  <a:lnTo>
                    <a:pt x="248" y="1840"/>
                  </a:lnTo>
                  <a:lnTo>
                    <a:pt x="215" y="1799"/>
                  </a:lnTo>
                  <a:lnTo>
                    <a:pt x="186" y="1754"/>
                  </a:lnTo>
                  <a:lnTo>
                    <a:pt x="157" y="1709"/>
                  </a:lnTo>
                  <a:lnTo>
                    <a:pt x="131" y="1661"/>
                  </a:lnTo>
                  <a:lnTo>
                    <a:pt x="107" y="1613"/>
                  </a:lnTo>
                  <a:lnTo>
                    <a:pt x="85" y="1562"/>
                  </a:lnTo>
                  <a:lnTo>
                    <a:pt x="66" y="1512"/>
                  </a:lnTo>
                  <a:lnTo>
                    <a:pt x="48" y="1460"/>
                  </a:lnTo>
                  <a:lnTo>
                    <a:pt x="35" y="1407"/>
                  </a:lnTo>
                  <a:lnTo>
                    <a:pt x="22" y="1352"/>
                  </a:lnTo>
                  <a:lnTo>
                    <a:pt x="13" y="1296"/>
                  </a:lnTo>
                  <a:lnTo>
                    <a:pt x="6" y="1241"/>
                  </a:lnTo>
                  <a:lnTo>
                    <a:pt x="1" y="1183"/>
                  </a:lnTo>
                  <a:lnTo>
                    <a:pt x="0" y="1126"/>
                  </a:lnTo>
                  <a:lnTo>
                    <a:pt x="2" y="1048"/>
                  </a:lnTo>
                  <a:lnTo>
                    <a:pt x="10" y="974"/>
                  </a:lnTo>
                  <a:lnTo>
                    <a:pt x="22" y="900"/>
                  </a:lnTo>
                  <a:lnTo>
                    <a:pt x="39" y="828"/>
                  </a:lnTo>
                  <a:lnTo>
                    <a:pt x="60" y="758"/>
                  </a:lnTo>
                  <a:lnTo>
                    <a:pt x="85" y="690"/>
                  </a:lnTo>
                  <a:lnTo>
                    <a:pt x="114" y="624"/>
                  </a:lnTo>
                  <a:lnTo>
                    <a:pt x="148" y="56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365" y="1669"/>
              <a:ext cx="1068" cy="1055"/>
            </a:xfrm>
            <a:custGeom>
              <a:avLst/>
              <a:gdLst>
                <a:gd name="T0" fmla="*/ 353 w 2137"/>
                <a:gd name="T1" fmla="*/ 1942 h 2110"/>
                <a:gd name="T2" fmla="*/ 272 w 2137"/>
                <a:gd name="T3" fmla="*/ 1938 h 2110"/>
                <a:gd name="T4" fmla="*/ 196 w 2137"/>
                <a:gd name="T5" fmla="*/ 1934 h 2110"/>
                <a:gd name="T6" fmla="*/ 118 w 2137"/>
                <a:gd name="T7" fmla="*/ 1928 h 2110"/>
                <a:gd name="T8" fmla="*/ 12 w 2137"/>
                <a:gd name="T9" fmla="*/ 1807 h 2110"/>
                <a:gd name="T10" fmla="*/ 8 w 2137"/>
                <a:gd name="T11" fmla="*/ 1617 h 2110"/>
                <a:gd name="T12" fmla="*/ 45 w 2137"/>
                <a:gd name="T13" fmla="*/ 1495 h 2110"/>
                <a:gd name="T14" fmla="*/ 82 w 2137"/>
                <a:gd name="T15" fmla="*/ 1404 h 2110"/>
                <a:gd name="T16" fmla="*/ 139 w 2137"/>
                <a:gd name="T17" fmla="*/ 1344 h 2110"/>
                <a:gd name="T18" fmla="*/ 211 w 2137"/>
                <a:gd name="T19" fmla="*/ 1291 h 2110"/>
                <a:gd name="T20" fmla="*/ 290 w 2137"/>
                <a:gd name="T21" fmla="*/ 1215 h 2110"/>
                <a:gd name="T22" fmla="*/ 369 w 2137"/>
                <a:gd name="T23" fmla="*/ 1109 h 2110"/>
                <a:gd name="T24" fmla="*/ 437 w 2137"/>
                <a:gd name="T25" fmla="*/ 1053 h 2110"/>
                <a:gd name="T26" fmla="*/ 492 w 2137"/>
                <a:gd name="T27" fmla="*/ 1020 h 2110"/>
                <a:gd name="T28" fmla="*/ 515 w 2137"/>
                <a:gd name="T29" fmla="*/ 976 h 2110"/>
                <a:gd name="T30" fmla="*/ 515 w 2137"/>
                <a:gd name="T31" fmla="*/ 896 h 2110"/>
                <a:gd name="T32" fmla="*/ 495 w 2137"/>
                <a:gd name="T33" fmla="*/ 947 h 2110"/>
                <a:gd name="T34" fmla="*/ 434 w 2137"/>
                <a:gd name="T35" fmla="*/ 859 h 2110"/>
                <a:gd name="T36" fmla="*/ 469 w 2137"/>
                <a:gd name="T37" fmla="*/ 782 h 2110"/>
                <a:gd name="T38" fmla="*/ 432 w 2137"/>
                <a:gd name="T39" fmla="*/ 770 h 2110"/>
                <a:gd name="T40" fmla="*/ 339 w 2137"/>
                <a:gd name="T41" fmla="*/ 782 h 2110"/>
                <a:gd name="T42" fmla="*/ 391 w 2137"/>
                <a:gd name="T43" fmla="*/ 664 h 2110"/>
                <a:gd name="T44" fmla="*/ 446 w 2137"/>
                <a:gd name="T45" fmla="*/ 684 h 2110"/>
                <a:gd name="T46" fmla="*/ 436 w 2137"/>
                <a:gd name="T47" fmla="*/ 317 h 2110"/>
                <a:gd name="T48" fmla="*/ 615 w 2137"/>
                <a:gd name="T49" fmla="*/ 679 h 2110"/>
                <a:gd name="T50" fmla="*/ 680 w 2137"/>
                <a:gd name="T51" fmla="*/ 877 h 2110"/>
                <a:gd name="T52" fmla="*/ 715 w 2137"/>
                <a:gd name="T53" fmla="*/ 896 h 2110"/>
                <a:gd name="T54" fmla="*/ 751 w 2137"/>
                <a:gd name="T55" fmla="*/ 938 h 2110"/>
                <a:gd name="T56" fmla="*/ 815 w 2137"/>
                <a:gd name="T57" fmla="*/ 930 h 2110"/>
                <a:gd name="T58" fmla="*/ 892 w 2137"/>
                <a:gd name="T59" fmla="*/ 911 h 2110"/>
                <a:gd name="T60" fmla="*/ 968 w 2137"/>
                <a:gd name="T61" fmla="*/ 897 h 2110"/>
                <a:gd name="T62" fmla="*/ 1016 w 2137"/>
                <a:gd name="T63" fmla="*/ 856 h 2110"/>
                <a:gd name="T64" fmla="*/ 1061 w 2137"/>
                <a:gd name="T65" fmla="*/ 767 h 2110"/>
                <a:gd name="T66" fmla="*/ 1049 w 2137"/>
                <a:gd name="T67" fmla="*/ 677 h 2110"/>
                <a:gd name="T68" fmla="*/ 1009 w 2137"/>
                <a:gd name="T69" fmla="*/ 625 h 2110"/>
                <a:gd name="T70" fmla="*/ 1003 w 2137"/>
                <a:gd name="T71" fmla="*/ 553 h 2110"/>
                <a:gd name="T72" fmla="*/ 1048 w 2137"/>
                <a:gd name="T73" fmla="*/ 488 h 2110"/>
                <a:gd name="T74" fmla="*/ 1061 w 2137"/>
                <a:gd name="T75" fmla="*/ 390 h 2110"/>
                <a:gd name="T76" fmla="*/ 1089 w 2137"/>
                <a:gd name="T77" fmla="*/ 296 h 2110"/>
                <a:gd name="T78" fmla="*/ 1358 w 2137"/>
                <a:gd name="T79" fmla="*/ 0 h 2110"/>
                <a:gd name="T80" fmla="*/ 1670 w 2137"/>
                <a:gd name="T81" fmla="*/ 429 h 2110"/>
                <a:gd name="T82" fmla="*/ 1655 w 2137"/>
                <a:gd name="T83" fmla="*/ 788 h 2110"/>
                <a:gd name="T84" fmla="*/ 1599 w 2137"/>
                <a:gd name="T85" fmla="*/ 871 h 2110"/>
                <a:gd name="T86" fmla="*/ 1561 w 2137"/>
                <a:gd name="T87" fmla="*/ 839 h 2110"/>
                <a:gd name="T88" fmla="*/ 1615 w 2137"/>
                <a:gd name="T89" fmla="*/ 402 h 2110"/>
                <a:gd name="T90" fmla="*/ 1586 w 2137"/>
                <a:gd name="T91" fmla="*/ 323 h 2110"/>
                <a:gd name="T92" fmla="*/ 1576 w 2137"/>
                <a:gd name="T93" fmla="*/ 455 h 2110"/>
                <a:gd name="T94" fmla="*/ 1561 w 2137"/>
                <a:gd name="T95" fmla="*/ 570 h 2110"/>
                <a:gd name="T96" fmla="*/ 1509 w 2137"/>
                <a:gd name="T97" fmla="*/ 783 h 2110"/>
                <a:gd name="T98" fmla="*/ 1442 w 2137"/>
                <a:gd name="T99" fmla="*/ 876 h 2110"/>
                <a:gd name="T100" fmla="*/ 1391 w 2137"/>
                <a:gd name="T101" fmla="*/ 905 h 2110"/>
                <a:gd name="T102" fmla="*/ 1406 w 2137"/>
                <a:gd name="T103" fmla="*/ 939 h 2110"/>
                <a:gd name="T104" fmla="*/ 1494 w 2137"/>
                <a:gd name="T105" fmla="*/ 1013 h 2110"/>
                <a:gd name="T106" fmla="*/ 1558 w 2137"/>
                <a:gd name="T107" fmla="*/ 1064 h 2110"/>
                <a:gd name="T108" fmla="*/ 1619 w 2137"/>
                <a:gd name="T109" fmla="*/ 1103 h 2110"/>
                <a:gd name="T110" fmla="*/ 1682 w 2137"/>
                <a:gd name="T111" fmla="*/ 1138 h 2110"/>
                <a:gd name="T112" fmla="*/ 1751 w 2137"/>
                <a:gd name="T113" fmla="*/ 1166 h 2110"/>
                <a:gd name="T114" fmla="*/ 1874 w 2137"/>
                <a:gd name="T115" fmla="*/ 1230 h 2110"/>
                <a:gd name="T116" fmla="*/ 1990 w 2137"/>
                <a:gd name="T117" fmla="*/ 1313 h 2110"/>
                <a:gd name="T118" fmla="*/ 2058 w 2137"/>
                <a:gd name="T119" fmla="*/ 1472 h 2110"/>
                <a:gd name="T120" fmla="*/ 2132 w 2137"/>
                <a:gd name="T121" fmla="*/ 195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7" h="2110">
                  <a:moveTo>
                    <a:pt x="337" y="2110"/>
                  </a:moveTo>
                  <a:lnTo>
                    <a:pt x="338" y="2085"/>
                  </a:lnTo>
                  <a:lnTo>
                    <a:pt x="341" y="2042"/>
                  </a:lnTo>
                  <a:lnTo>
                    <a:pt x="347" y="1990"/>
                  </a:lnTo>
                  <a:lnTo>
                    <a:pt x="353" y="1942"/>
                  </a:lnTo>
                  <a:lnTo>
                    <a:pt x="336" y="1941"/>
                  </a:lnTo>
                  <a:lnTo>
                    <a:pt x="320" y="1941"/>
                  </a:lnTo>
                  <a:lnTo>
                    <a:pt x="303" y="1939"/>
                  </a:lnTo>
                  <a:lnTo>
                    <a:pt x="287" y="1939"/>
                  </a:lnTo>
                  <a:lnTo>
                    <a:pt x="272" y="1938"/>
                  </a:lnTo>
                  <a:lnTo>
                    <a:pt x="257" y="1937"/>
                  </a:lnTo>
                  <a:lnTo>
                    <a:pt x="241" y="1937"/>
                  </a:lnTo>
                  <a:lnTo>
                    <a:pt x="226" y="1936"/>
                  </a:lnTo>
                  <a:lnTo>
                    <a:pt x="211" y="1935"/>
                  </a:lnTo>
                  <a:lnTo>
                    <a:pt x="196" y="1934"/>
                  </a:lnTo>
                  <a:lnTo>
                    <a:pt x="181" y="1934"/>
                  </a:lnTo>
                  <a:lnTo>
                    <a:pt x="165" y="1933"/>
                  </a:lnTo>
                  <a:lnTo>
                    <a:pt x="150" y="1931"/>
                  </a:lnTo>
                  <a:lnTo>
                    <a:pt x="134" y="1929"/>
                  </a:lnTo>
                  <a:lnTo>
                    <a:pt x="118" y="1928"/>
                  </a:lnTo>
                  <a:lnTo>
                    <a:pt x="102" y="1927"/>
                  </a:lnTo>
                  <a:lnTo>
                    <a:pt x="67" y="1911"/>
                  </a:lnTo>
                  <a:lnTo>
                    <a:pt x="42" y="1884"/>
                  </a:lnTo>
                  <a:lnTo>
                    <a:pt x="25" y="1848"/>
                  </a:lnTo>
                  <a:lnTo>
                    <a:pt x="12" y="1807"/>
                  </a:lnTo>
                  <a:lnTo>
                    <a:pt x="5" y="1763"/>
                  </a:lnTo>
                  <a:lnTo>
                    <a:pt x="2" y="1718"/>
                  </a:lnTo>
                  <a:lnTo>
                    <a:pt x="0" y="1677"/>
                  </a:lnTo>
                  <a:lnTo>
                    <a:pt x="0" y="1641"/>
                  </a:lnTo>
                  <a:lnTo>
                    <a:pt x="8" y="1617"/>
                  </a:lnTo>
                  <a:lnTo>
                    <a:pt x="16" y="1592"/>
                  </a:lnTo>
                  <a:lnTo>
                    <a:pt x="25" y="1567"/>
                  </a:lnTo>
                  <a:lnTo>
                    <a:pt x="31" y="1543"/>
                  </a:lnTo>
                  <a:lnTo>
                    <a:pt x="38" y="1519"/>
                  </a:lnTo>
                  <a:lnTo>
                    <a:pt x="45" y="1495"/>
                  </a:lnTo>
                  <a:lnTo>
                    <a:pt x="53" y="1469"/>
                  </a:lnTo>
                  <a:lnTo>
                    <a:pt x="63" y="1445"/>
                  </a:lnTo>
                  <a:lnTo>
                    <a:pt x="67" y="1431"/>
                  </a:lnTo>
                  <a:lnTo>
                    <a:pt x="74" y="1418"/>
                  </a:lnTo>
                  <a:lnTo>
                    <a:pt x="82" y="1404"/>
                  </a:lnTo>
                  <a:lnTo>
                    <a:pt x="91" y="1391"/>
                  </a:lnTo>
                  <a:lnTo>
                    <a:pt x="102" y="1378"/>
                  </a:lnTo>
                  <a:lnTo>
                    <a:pt x="113" y="1367"/>
                  </a:lnTo>
                  <a:lnTo>
                    <a:pt x="125" y="1355"/>
                  </a:lnTo>
                  <a:lnTo>
                    <a:pt x="139" y="1344"/>
                  </a:lnTo>
                  <a:lnTo>
                    <a:pt x="151" y="1332"/>
                  </a:lnTo>
                  <a:lnTo>
                    <a:pt x="166" y="1322"/>
                  </a:lnTo>
                  <a:lnTo>
                    <a:pt x="181" y="1312"/>
                  </a:lnTo>
                  <a:lnTo>
                    <a:pt x="196" y="1301"/>
                  </a:lnTo>
                  <a:lnTo>
                    <a:pt x="211" y="1291"/>
                  </a:lnTo>
                  <a:lnTo>
                    <a:pt x="227" y="1280"/>
                  </a:lnTo>
                  <a:lnTo>
                    <a:pt x="242" y="1270"/>
                  </a:lnTo>
                  <a:lnTo>
                    <a:pt x="258" y="1261"/>
                  </a:lnTo>
                  <a:lnTo>
                    <a:pt x="275" y="1237"/>
                  </a:lnTo>
                  <a:lnTo>
                    <a:pt x="290" y="1215"/>
                  </a:lnTo>
                  <a:lnTo>
                    <a:pt x="306" y="1194"/>
                  </a:lnTo>
                  <a:lnTo>
                    <a:pt x="322" y="1173"/>
                  </a:lnTo>
                  <a:lnTo>
                    <a:pt x="338" y="1154"/>
                  </a:lnTo>
                  <a:lnTo>
                    <a:pt x="353" y="1132"/>
                  </a:lnTo>
                  <a:lnTo>
                    <a:pt x="369" y="1109"/>
                  </a:lnTo>
                  <a:lnTo>
                    <a:pt x="384" y="1083"/>
                  </a:lnTo>
                  <a:lnTo>
                    <a:pt x="397" y="1073"/>
                  </a:lnTo>
                  <a:lnTo>
                    <a:pt x="409" y="1065"/>
                  </a:lnTo>
                  <a:lnTo>
                    <a:pt x="423" y="1059"/>
                  </a:lnTo>
                  <a:lnTo>
                    <a:pt x="437" y="1053"/>
                  </a:lnTo>
                  <a:lnTo>
                    <a:pt x="450" y="1050"/>
                  </a:lnTo>
                  <a:lnTo>
                    <a:pt x="464" y="1045"/>
                  </a:lnTo>
                  <a:lnTo>
                    <a:pt x="476" y="1040"/>
                  </a:lnTo>
                  <a:lnTo>
                    <a:pt x="489" y="1032"/>
                  </a:lnTo>
                  <a:lnTo>
                    <a:pt x="492" y="1020"/>
                  </a:lnTo>
                  <a:lnTo>
                    <a:pt x="496" y="1010"/>
                  </a:lnTo>
                  <a:lnTo>
                    <a:pt x="500" y="1000"/>
                  </a:lnTo>
                  <a:lnTo>
                    <a:pt x="504" y="992"/>
                  </a:lnTo>
                  <a:lnTo>
                    <a:pt x="510" y="984"/>
                  </a:lnTo>
                  <a:lnTo>
                    <a:pt x="515" y="976"/>
                  </a:lnTo>
                  <a:lnTo>
                    <a:pt x="522" y="969"/>
                  </a:lnTo>
                  <a:lnTo>
                    <a:pt x="532" y="960"/>
                  </a:lnTo>
                  <a:lnTo>
                    <a:pt x="528" y="944"/>
                  </a:lnTo>
                  <a:lnTo>
                    <a:pt x="522" y="916"/>
                  </a:lnTo>
                  <a:lnTo>
                    <a:pt x="515" y="896"/>
                  </a:lnTo>
                  <a:lnTo>
                    <a:pt x="513" y="899"/>
                  </a:lnTo>
                  <a:lnTo>
                    <a:pt x="511" y="906"/>
                  </a:lnTo>
                  <a:lnTo>
                    <a:pt x="506" y="921"/>
                  </a:lnTo>
                  <a:lnTo>
                    <a:pt x="499" y="936"/>
                  </a:lnTo>
                  <a:lnTo>
                    <a:pt x="495" y="947"/>
                  </a:lnTo>
                  <a:lnTo>
                    <a:pt x="391" y="937"/>
                  </a:lnTo>
                  <a:lnTo>
                    <a:pt x="398" y="920"/>
                  </a:lnTo>
                  <a:lnTo>
                    <a:pt x="407" y="900"/>
                  </a:lnTo>
                  <a:lnTo>
                    <a:pt x="420" y="879"/>
                  </a:lnTo>
                  <a:lnTo>
                    <a:pt x="434" y="859"/>
                  </a:lnTo>
                  <a:lnTo>
                    <a:pt x="446" y="838"/>
                  </a:lnTo>
                  <a:lnTo>
                    <a:pt x="458" y="820"/>
                  </a:lnTo>
                  <a:lnTo>
                    <a:pt x="466" y="802"/>
                  </a:lnTo>
                  <a:lnTo>
                    <a:pt x="471" y="787"/>
                  </a:lnTo>
                  <a:lnTo>
                    <a:pt x="469" y="782"/>
                  </a:lnTo>
                  <a:lnTo>
                    <a:pt x="468" y="776"/>
                  </a:lnTo>
                  <a:lnTo>
                    <a:pt x="466" y="769"/>
                  </a:lnTo>
                  <a:lnTo>
                    <a:pt x="465" y="763"/>
                  </a:lnTo>
                  <a:lnTo>
                    <a:pt x="450" y="765"/>
                  </a:lnTo>
                  <a:lnTo>
                    <a:pt x="432" y="770"/>
                  </a:lnTo>
                  <a:lnTo>
                    <a:pt x="412" y="776"/>
                  </a:lnTo>
                  <a:lnTo>
                    <a:pt x="392" y="782"/>
                  </a:lnTo>
                  <a:lnTo>
                    <a:pt x="373" y="785"/>
                  </a:lnTo>
                  <a:lnTo>
                    <a:pt x="354" y="785"/>
                  </a:lnTo>
                  <a:lnTo>
                    <a:pt x="339" y="782"/>
                  </a:lnTo>
                  <a:lnTo>
                    <a:pt x="329" y="772"/>
                  </a:lnTo>
                  <a:lnTo>
                    <a:pt x="358" y="656"/>
                  </a:lnTo>
                  <a:lnTo>
                    <a:pt x="368" y="657"/>
                  </a:lnTo>
                  <a:lnTo>
                    <a:pt x="379" y="659"/>
                  </a:lnTo>
                  <a:lnTo>
                    <a:pt x="391" y="664"/>
                  </a:lnTo>
                  <a:lnTo>
                    <a:pt x="403" y="670"/>
                  </a:lnTo>
                  <a:lnTo>
                    <a:pt x="414" y="676"/>
                  </a:lnTo>
                  <a:lnTo>
                    <a:pt x="426" y="680"/>
                  </a:lnTo>
                  <a:lnTo>
                    <a:pt x="436" y="682"/>
                  </a:lnTo>
                  <a:lnTo>
                    <a:pt x="446" y="684"/>
                  </a:lnTo>
                  <a:lnTo>
                    <a:pt x="365" y="358"/>
                  </a:lnTo>
                  <a:lnTo>
                    <a:pt x="371" y="348"/>
                  </a:lnTo>
                  <a:lnTo>
                    <a:pt x="388" y="337"/>
                  </a:lnTo>
                  <a:lnTo>
                    <a:pt x="409" y="326"/>
                  </a:lnTo>
                  <a:lnTo>
                    <a:pt x="436" y="317"/>
                  </a:lnTo>
                  <a:lnTo>
                    <a:pt x="464" y="311"/>
                  </a:lnTo>
                  <a:lnTo>
                    <a:pt x="489" y="310"/>
                  </a:lnTo>
                  <a:lnTo>
                    <a:pt x="512" y="314"/>
                  </a:lnTo>
                  <a:lnTo>
                    <a:pt x="528" y="326"/>
                  </a:lnTo>
                  <a:lnTo>
                    <a:pt x="615" y="679"/>
                  </a:lnTo>
                  <a:lnTo>
                    <a:pt x="642" y="669"/>
                  </a:lnTo>
                  <a:lnTo>
                    <a:pt x="666" y="767"/>
                  </a:lnTo>
                  <a:lnTo>
                    <a:pt x="648" y="782"/>
                  </a:lnTo>
                  <a:lnTo>
                    <a:pt x="674" y="874"/>
                  </a:lnTo>
                  <a:lnTo>
                    <a:pt x="680" y="877"/>
                  </a:lnTo>
                  <a:lnTo>
                    <a:pt x="687" y="881"/>
                  </a:lnTo>
                  <a:lnTo>
                    <a:pt x="694" y="885"/>
                  </a:lnTo>
                  <a:lnTo>
                    <a:pt x="701" y="889"/>
                  </a:lnTo>
                  <a:lnTo>
                    <a:pt x="708" y="892"/>
                  </a:lnTo>
                  <a:lnTo>
                    <a:pt x="715" y="896"/>
                  </a:lnTo>
                  <a:lnTo>
                    <a:pt x="722" y="899"/>
                  </a:lnTo>
                  <a:lnTo>
                    <a:pt x="728" y="901"/>
                  </a:lnTo>
                  <a:lnTo>
                    <a:pt x="738" y="915"/>
                  </a:lnTo>
                  <a:lnTo>
                    <a:pt x="745" y="927"/>
                  </a:lnTo>
                  <a:lnTo>
                    <a:pt x="751" y="938"/>
                  </a:lnTo>
                  <a:lnTo>
                    <a:pt x="760" y="949"/>
                  </a:lnTo>
                  <a:lnTo>
                    <a:pt x="772" y="944"/>
                  </a:lnTo>
                  <a:lnTo>
                    <a:pt x="786" y="939"/>
                  </a:lnTo>
                  <a:lnTo>
                    <a:pt x="800" y="935"/>
                  </a:lnTo>
                  <a:lnTo>
                    <a:pt x="815" y="930"/>
                  </a:lnTo>
                  <a:lnTo>
                    <a:pt x="830" y="927"/>
                  </a:lnTo>
                  <a:lnTo>
                    <a:pt x="845" y="922"/>
                  </a:lnTo>
                  <a:lnTo>
                    <a:pt x="861" y="917"/>
                  </a:lnTo>
                  <a:lnTo>
                    <a:pt x="876" y="914"/>
                  </a:lnTo>
                  <a:lnTo>
                    <a:pt x="892" y="911"/>
                  </a:lnTo>
                  <a:lnTo>
                    <a:pt x="908" y="907"/>
                  </a:lnTo>
                  <a:lnTo>
                    <a:pt x="923" y="904"/>
                  </a:lnTo>
                  <a:lnTo>
                    <a:pt x="938" y="901"/>
                  </a:lnTo>
                  <a:lnTo>
                    <a:pt x="953" y="899"/>
                  </a:lnTo>
                  <a:lnTo>
                    <a:pt x="968" y="897"/>
                  </a:lnTo>
                  <a:lnTo>
                    <a:pt x="982" y="896"/>
                  </a:lnTo>
                  <a:lnTo>
                    <a:pt x="996" y="894"/>
                  </a:lnTo>
                  <a:lnTo>
                    <a:pt x="1004" y="877"/>
                  </a:lnTo>
                  <a:lnTo>
                    <a:pt x="1010" y="867"/>
                  </a:lnTo>
                  <a:lnTo>
                    <a:pt x="1016" y="856"/>
                  </a:lnTo>
                  <a:lnTo>
                    <a:pt x="1025" y="843"/>
                  </a:lnTo>
                  <a:lnTo>
                    <a:pt x="1036" y="828"/>
                  </a:lnTo>
                  <a:lnTo>
                    <a:pt x="1047" y="809"/>
                  </a:lnTo>
                  <a:lnTo>
                    <a:pt x="1055" y="788"/>
                  </a:lnTo>
                  <a:lnTo>
                    <a:pt x="1061" y="767"/>
                  </a:lnTo>
                  <a:lnTo>
                    <a:pt x="1064" y="743"/>
                  </a:lnTo>
                  <a:lnTo>
                    <a:pt x="1065" y="722"/>
                  </a:lnTo>
                  <a:lnTo>
                    <a:pt x="1064" y="701"/>
                  </a:lnTo>
                  <a:lnTo>
                    <a:pt x="1059" y="682"/>
                  </a:lnTo>
                  <a:lnTo>
                    <a:pt x="1049" y="677"/>
                  </a:lnTo>
                  <a:lnTo>
                    <a:pt x="1040" y="670"/>
                  </a:lnTo>
                  <a:lnTo>
                    <a:pt x="1031" y="659"/>
                  </a:lnTo>
                  <a:lnTo>
                    <a:pt x="1023" y="649"/>
                  </a:lnTo>
                  <a:lnTo>
                    <a:pt x="1016" y="637"/>
                  </a:lnTo>
                  <a:lnTo>
                    <a:pt x="1009" y="625"/>
                  </a:lnTo>
                  <a:lnTo>
                    <a:pt x="1004" y="613"/>
                  </a:lnTo>
                  <a:lnTo>
                    <a:pt x="1002" y="603"/>
                  </a:lnTo>
                  <a:lnTo>
                    <a:pt x="1002" y="590"/>
                  </a:lnTo>
                  <a:lnTo>
                    <a:pt x="1002" y="573"/>
                  </a:lnTo>
                  <a:lnTo>
                    <a:pt x="1003" y="553"/>
                  </a:lnTo>
                  <a:lnTo>
                    <a:pt x="1005" y="533"/>
                  </a:lnTo>
                  <a:lnTo>
                    <a:pt x="1011" y="514"/>
                  </a:lnTo>
                  <a:lnTo>
                    <a:pt x="1019" y="499"/>
                  </a:lnTo>
                  <a:lnTo>
                    <a:pt x="1031" y="490"/>
                  </a:lnTo>
                  <a:lnTo>
                    <a:pt x="1048" y="488"/>
                  </a:lnTo>
                  <a:lnTo>
                    <a:pt x="1050" y="470"/>
                  </a:lnTo>
                  <a:lnTo>
                    <a:pt x="1056" y="443"/>
                  </a:lnTo>
                  <a:lnTo>
                    <a:pt x="1061" y="417"/>
                  </a:lnTo>
                  <a:lnTo>
                    <a:pt x="1059" y="406"/>
                  </a:lnTo>
                  <a:lnTo>
                    <a:pt x="1061" y="390"/>
                  </a:lnTo>
                  <a:lnTo>
                    <a:pt x="1064" y="372"/>
                  </a:lnTo>
                  <a:lnTo>
                    <a:pt x="1070" y="354"/>
                  </a:lnTo>
                  <a:lnTo>
                    <a:pt x="1076" y="334"/>
                  </a:lnTo>
                  <a:lnTo>
                    <a:pt x="1082" y="315"/>
                  </a:lnTo>
                  <a:lnTo>
                    <a:pt x="1089" y="296"/>
                  </a:lnTo>
                  <a:lnTo>
                    <a:pt x="1095" y="278"/>
                  </a:lnTo>
                  <a:lnTo>
                    <a:pt x="1100" y="262"/>
                  </a:lnTo>
                  <a:lnTo>
                    <a:pt x="885" y="182"/>
                  </a:lnTo>
                  <a:lnTo>
                    <a:pt x="885" y="134"/>
                  </a:lnTo>
                  <a:lnTo>
                    <a:pt x="1358" y="0"/>
                  </a:lnTo>
                  <a:lnTo>
                    <a:pt x="1768" y="200"/>
                  </a:lnTo>
                  <a:lnTo>
                    <a:pt x="1769" y="262"/>
                  </a:lnTo>
                  <a:lnTo>
                    <a:pt x="1668" y="298"/>
                  </a:lnTo>
                  <a:lnTo>
                    <a:pt x="1669" y="361"/>
                  </a:lnTo>
                  <a:lnTo>
                    <a:pt x="1670" y="429"/>
                  </a:lnTo>
                  <a:lnTo>
                    <a:pt x="1671" y="502"/>
                  </a:lnTo>
                  <a:lnTo>
                    <a:pt x="1671" y="574"/>
                  </a:lnTo>
                  <a:lnTo>
                    <a:pt x="1668" y="648"/>
                  </a:lnTo>
                  <a:lnTo>
                    <a:pt x="1663" y="719"/>
                  </a:lnTo>
                  <a:lnTo>
                    <a:pt x="1655" y="788"/>
                  </a:lnTo>
                  <a:lnTo>
                    <a:pt x="1644" y="852"/>
                  </a:lnTo>
                  <a:lnTo>
                    <a:pt x="1637" y="856"/>
                  </a:lnTo>
                  <a:lnTo>
                    <a:pt x="1625" y="861"/>
                  </a:lnTo>
                  <a:lnTo>
                    <a:pt x="1613" y="867"/>
                  </a:lnTo>
                  <a:lnTo>
                    <a:pt x="1599" y="871"/>
                  </a:lnTo>
                  <a:lnTo>
                    <a:pt x="1585" y="876"/>
                  </a:lnTo>
                  <a:lnTo>
                    <a:pt x="1572" y="878"/>
                  </a:lnTo>
                  <a:lnTo>
                    <a:pt x="1562" y="878"/>
                  </a:lnTo>
                  <a:lnTo>
                    <a:pt x="1555" y="875"/>
                  </a:lnTo>
                  <a:lnTo>
                    <a:pt x="1561" y="839"/>
                  </a:lnTo>
                  <a:lnTo>
                    <a:pt x="1571" y="771"/>
                  </a:lnTo>
                  <a:lnTo>
                    <a:pt x="1584" y="681"/>
                  </a:lnTo>
                  <a:lnTo>
                    <a:pt x="1598" y="583"/>
                  </a:lnTo>
                  <a:lnTo>
                    <a:pt x="1608" y="487"/>
                  </a:lnTo>
                  <a:lnTo>
                    <a:pt x="1615" y="402"/>
                  </a:lnTo>
                  <a:lnTo>
                    <a:pt x="1614" y="341"/>
                  </a:lnTo>
                  <a:lnTo>
                    <a:pt x="1602" y="316"/>
                  </a:lnTo>
                  <a:lnTo>
                    <a:pt x="1596" y="318"/>
                  </a:lnTo>
                  <a:lnTo>
                    <a:pt x="1591" y="321"/>
                  </a:lnTo>
                  <a:lnTo>
                    <a:pt x="1586" y="323"/>
                  </a:lnTo>
                  <a:lnTo>
                    <a:pt x="1583" y="329"/>
                  </a:lnTo>
                  <a:lnTo>
                    <a:pt x="1583" y="362"/>
                  </a:lnTo>
                  <a:lnTo>
                    <a:pt x="1580" y="393"/>
                  </a:lnTo>
                  <a:lnTo>
                    <a:pt x="1577" y="423"/>
                  </a:lnTo>
                  <a:lnTo>
                    <a:pt x="1576" y="455"/>
                  </a:lnTo>
                  <a:lnTo>
                    <a:pt x="1571" y="475"/>
                  </a:lnTo>
                  <a:lnTo>
                    <a:pt x="1566" y="493"/>
                  </a:lnTo>
                  <a:lnTo>
                    <a:pt x="1561" y="513"/>
                  </a:lnTo>
                  <a:lnTo>
                    <a:pt x="1556" y="533"/>
                  </a:lnTo>
                  <a:lnTo>
                    <a:pt x="1561" y="570"/>
                  </a:lnTo>
                  <a:lnTo>
                    <a:pt x="1560" y="611"/>
                  </a:lnTo>
                  <a:lnTo>
                    <a:pt x="1553" y="655"/>
                  </a:lnTo>
                  <a:lnTo>
                    <a:pt x="1541" y="700"/>
                  </a:lnTo>
                  <a:lnTo>
                    <a:pt x="1527" y="742"/>
                  </a:lnTo>
                  <a:lnTo>
                    <a:pt x="1509" y="783"/>
                  </a:lnTo>
                  <a:lnTo>
                    <a:pt x="1489" y="817"/>
                  </a:lnTo>
                  <a:lnTo>
                    <a:pt x="1467" y="846"/>
                  </a:lnTo>
                  <a:lnTo>
                    <a:pt x="1459" y="856"/>
                  </a:lnTo>
                  <a:lnTo>
                    <a:pt x="1450" y="867"/>
                  </a:lnTo>
                  <a:lnTo>
                    <a:pt x="1442" y="876"/>
                  </a:lnTo>
                  <a:lnTo>
                    <a:pt x="1433" y="885"/>
                  </a:lnTo>
                  <a:lnTo>
                    <a:pt x="1424" y="892"/>
                  </a:lnTo>
                  <a:lnTo>
                    <a:pt x="1413" y="899"/>
                  </a:lnTo>
                  <a:lnTo>
                    <a:pt x="1403" y="902"/>
                  </a:lnTo>
                  <a:lnTo>
                    <a:pt x="1391" y="905"/>
                  </a:lnTo>
                  <a:lnTo>
                    <a:pt x="1389" y="912"/>
                  </a:lnTo>
                  <a:lnTo>
                    <a:pt x="1388" y="914"/>
                  </a:lnTo>
                  <a:lnTo>
                    <a:pt x="1388" y="917"/>
                  </a:lnTo>
                  <a:lnTo>
                    <a:pt x="1388" y="924"/>
                  </a:lnTo>
                  <a:lnTo>
                    <a:pt x="1406" y="939"/>
                  </a:lnTo>
                  <a:lnTo>
                    <a:pt x="1425" y="954"/>
                  </a:lnTo>
                  <a:lnTo>
                    <a:pt x="1443" y="968"/>
                  </a:lnTo>
                  <a:lnTo>
                    <a:pt x="1460" y="983"/>
                  </a:lnTo>
                  <a:lnTo>
                    <a:pt x="1478" y="997"/>
                  </a:lnTo>
                  <a:lnTo>
                    <a:pt x="1494" y="1013"/>
                  </a:lnTo>
                  <a:lnTo>
                    <a:pt x="1511" y="1028"/>
                  </a:lnTo>
                  <a:lnTo>
                    <a:pt x="1527" y="1045"/>
                  </a:lnTo>
                  <a:lnTo>
                    <a:pt x="1538" y="1051"/>
                  </a:lnTo>
                  <a:lnTo>
                    <a:pt x="1548" y="1057"/>
                  </a:lnTo>
                  <a:lnTo>
                    <a:pt x="1558" y="1064"/>
                  </a:lnTo>
                  <a:lnTo>
                    <a:pt x="1570" y="1071"/>
                  </a:lnTo>
                  <a:lnTo>
                    <a:pt x="1583" y="1079"/>
                  </a:lnTo>
                  <a:lnTo>
                    <a:pt x="1594" y="1087"/>
                  </a:lnTo>
                  <a:lnTo>
                    <a:pt x="1607" y="1095"/>
                  </a:lnTo>
                  <a:lnTo>
                    <a:pt x="1619" y="1103"/>
                  </a:lnTo>
                  <a:lnTo>
                    <a:pt x="1632" y="1111"/>
                  </a:lnTo>
                  <a:lnTo>
                    <a:pt x="1645" y="1119"/>
                  </a:lnTo>
                  <a:lnTo>
                    <a:pt x="1657" y="1126"/>
                  </a:lnTo>
                  <a:lnTo>
                    <a:pt x="1670" y="1132"/>
                  </a:lnTo>
                  <a:lnTo>
                    <a:pt x="1682" y="1138"/>
                  </a:lnTo>
                  <a:lnTo>
                    <a:pt x="1694" y="1142"/>
                  </a:lnTo>
                  <a:lnTo>
                    <a:pt x="1706" y="1147"/>
                  </a:lnTo>
                  <a:lnTo>
                    <a:pt x="1716" y="1149"/>
                  </a:lnTo>
                  <a:lnTo>
                    <a:pt x="1732" y="1157"/>
                  </a:lnTo>
                  <a:lnTo>
                    <a:pt x="1751" y="1166"/>
                  </a:lnTo>
                  <a:lnTo>
                    <a:pt x="1773" y="1177"/>
                  </a:lnTo>
                  <a:lnTo>
                    <a:pt x="1797" y="1188"/>
                  </a:lnTo>
                  <a:lnTo>
                    <a:pt x="1822" y="1201"/>
                  </a:lnTo>
                  <a:lnTo>
                    <a:pt x="1848" y="1215"/>
                  </a:lnTo>
                  <a:lnTo>
                    <a:pt x="1874" y="1230"/>
                  </a:lnTo>
                  <a:lnTo>
                    <a:pt x="1901" y="1245"/>
                  </a:lnTo>
                  <a:lnTo>
                    <a:pt x="1926" y="1261"/>
                  </a:lnTo>
                  <a:lnTo>
                    <a:pt x="1949" y="1277"/>
                  </a:lnTo>
                  <a:lnTo>
                    <a:pt x="1971" y="1295"/>
                  </a:lnTo>
                  <a:lnTo>
                    <a:pt x="1990" y="1313"/>
                  </a:lnTo>
                  <a:lnTo>
                    <a:pt x="2007" y="1332"/>
                  </a:lnTo>
                  <a:lnTo>
                    <a:pt x="2018" y="1351"/>
                  </a:lnTo>
                  <a:lnTo>
                    <a:pt x="2026" y="1371"/>
                  </a:lnTo>
                  <a:lnTo>
                    <a:pt x="2029" y="1391"/>
                  </a:lnTo>
                  <a:lnTo>
                    <a:pt x="2058" y="1472"/>
                  </a:lnTo>
                  <a:lnTo>
                    <a:pt x="2083" y="1562"/>
                  </a:lnTo>
                  <a:lnTo>
                    <a:pt x="2101" y="1659"/>
                  </a:lnTo>
                  <a:lnTo>
                    <a:pt x="2116" y="1760"/>
                  </a:lnTo>
                  <a:lnTo>
                    <a:pt x="2125" y="1859"/>
                  </a:lnTo>
                  <a:lnTo>
                    <a:pt x="2132" y="1952"/>
                  </a:lnTo>
                  <a:lnTo>
                    <a:pt x="2136" y="2037"/>
                  </a:lnTo>
                  <a:lnTo>
                    <a:pt x="2137" y="2109"/>
                  </a:lnTo>
                  <a:lnTo>
                    <a:pt x="337" y="2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62" y="2366"/>
              <a:ext cx="186" cy="358"/>
            </a:xfrm>
            <a:custGeom>
              <a:avLst/>
              <a:gdLst>
                <a:gd name="T0" fmla="*/ 4 w 372"/>
                <a:gd name="T1" fmla="*/ 682 h 717"/>
                <a:gd name="T2" fmla="*/ 20 w 372"/>
                <a:gd name="T3" fmla="*/ 570 h 717"/>
                <a:gd name="T4" fmla="*/ 45 w 372"/>
                <a:gd name="T5" fmla="*/ 534 h 717"/>
                <a:gd name="T6" fmla="*/ 71 w 372"/>
                <a:gd name="T7" fmla="*/ 526 h 717"/>
                <a:gd name="T8" fmla="*/ 93 w 372"/>
                <a:gd name="T9" fmla="*/ 518 h 717"/>
                <a:gd name="T10" fmla="*/ 118 w 372"/>
                <a:gd name="T11" fmla="*/ 510 h 717"/>
                <a:gd name="T12" fmla="*/ 139 w 372"/>
                <a:gd name="T13" fmla="*/ 458 h 717"/>
                <a:gd name="T14" fmla="*/ 149 w 372"/>
                <a:gd name="T15" fmla="*/ 363 h 717"/>
                <a:gd name="T16" fmla="*/ 161 w 372"/>
                <a:gd name="T17" fmla="*/ 265 h 717"/>
                <a:gd name="T18" fmla="*/ 170 w 372"/>
                <a:gd name="T19" fmla="*/ 169 h 717"/>
                <a:gd name="T20" fmla="*/ 174 w 372"/>
                <a:gd name="T21" fmla="*/ 101 h 717"/>
                <a:gd name="T22" fmla="*/ 179 w 372"/>
                <a:gd name="T23" fmla="*/ 57 h 717"/>
                <a:gd name="T24" fmla="*/ 194 w 372"/>
                <a:gd name="T25" fmla="*/ 35 h 717"/>
                <a:gd name="T26" fmla="*/ 218 w 372"/>
                <a:gd name="T27" fmla="*/ 31 h 717"/>
                <a:gd name="T28" fmla="*/ 240 w 372"/>
                <a:gd name="T29" fmla="*/ 27 h 717"/>
                <a:gd name="T30" fmla="*/ 266 w 372"/>
                <a:gd name="T31" fmla="*/ 21 h 717"/>
                <a:gd name="T32" fmla="*/ 275 w 372"/>
                <a:gd name="T33" fmla="*/ 43 h 717"/>
                <a:gd name="T34" fmla="*/ 268 w 372"/>
                <a:gd name="T35" fmla="*/ 83 h 717"/>
                <a:gd name="T36" fmla="*/ 271 w 372"/>
                <a:gd name="T37" fmla="*/ 110 h 717"/>
                <a:gd name="T38" fmla="*/ 284 w 372"/>
                <a:gd name="T39" fmla="*/ 124 h 717"/>
                <a:gd name="T40" fmla="*/ 299 w 372"/>
                <a:gd name="T41" fmla="*/ 106 h 717"/>
                <a:gd name="T42" fmla="*/ 310 w 372"/>
                <a:gd name="T43" fmla="*/ 79 h 717"/>
                <a:gd name="T44" fmla="*/ 319 w 372"/>
                <a:gd name="T45" fmla="*/ 41 h 717"/>
                <a:gd name="T46" fmla="*/ 325 w 372"/>
                <a:gd name="T47" fmla="*/ 8 h 717"/>
                <a:gd name="T48" fmla="*/ 372 w 372"/>
                <a:gd name="T49" fmla="*/ 25 h 717"/>
                <a:gd name="T50" fmla="*/ 352 w 372"/>
                <a:gd name="T51" fmla="*/ 122 h 717"/>
                <a:gd name="T52" fmla="*/ 336 w 372"/>
                <a:gd name="T53" fmla="*/ 219 h 717"/>
                <a:gd name="T54" fmla="*/ 321 w 372"/>
                <a:gd name="T55" fmla="*/ 316 h 717"/>
                <a:gd name="T56" fmla="*/ 304 w 372"/>
                <a:gd name="T57" fmla="*/ 414 h 717"/>
                <a:gd name="T58" fmla="*/ 292 w 372"/>
                <a:gd name="T59" fmla="*/ 564 h 717"/>
                <a:gd name="T60" fmla="*/ 277 w 372"/>
                <a:gd name="T61" fmla="*/ 714 h 717"/>
                <a:gd name="T62" fmla="*/ 185 w 372"/>
                <a:gd name="T63" fmla="*/ 676 h 717"/>
                <a:gd name="T64" fmla="*/ 201 w 372"/>
                <a:gd name="T65" fmla="*/ 596 h 717"/>
                <a:gd name="T66" fmla="*/ 217 w 372"/>
                <a:gd name="T67" fmla="*/ 513 h 717"/>
                <a:gd name="T68" fmla="*/ 237 w 372"/>
                <a:gd name="T69" fmla="*/ 424 h 717"/>
                <a:gd name="T70" fmla="*/ 254 w 372"/>
                <a:gd name="T71" fmla="*/ 336 h 717"/>
                <a:gd name="T72" fmla="*/ 272 w 372"/>
                <a:gd name="T73" fmla="*/ 247 h 717"/>
                <a:gd name="T74" fmla="*/ 247 w 372"/>
                <a:gd name="T75" fmla="*/ 175 h 717"/>
                <a:gd name="T76" fmla="*/ 214 w 372"/>
                <a:gd name="T77" fmla="*/ 310 h 717"/>
                <a:gd name="T78" fmla="*/ 183 w 372"/>
                <a:gd name="T79" fmla="*/ 445 h 717"/>
                <a:gd name="T80" fmla="*/ 153 w 372"/>
                <a:gd name="T81" fmla="*/ 580 h 717"/>
                <a:gd name="T82" fmla="*/ 123 w 372"/>
                <a:gd name="T83" fmla="*/ 71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2" h="717">
                  <a:moveTo>
                    <a:pt x="0" y="717"/>
                  </a:moveTo>
                  <a:lnTo>
                    <a:pt x="4" y="682"/>
                  </a:lnTo>
                  <a:lnTo>
                    <a:pt x="11" y="626"/>
                  </a:lnTo>
                  <a:lnTo>
                    <a:pt x="20" y="570"/>
                  </a:lnTo>
                  <a:lnTo>
                    <a:pt x="29" y="538"/>
                  </a:lnTo>
                  <a:lnTo>
                    <a:pt x="45" y="534"/>
                  </a:lnTo>
                  <a:lnTo>
                    <a:pt x="59" y="530"/>
                  </a:lnTo>
                  <a:lnTo>
                    <a:pt x="71" y="526"/>
                  </a:lnTo>
                  <a:lnTo>
                    <a:pt x="82" y="522"/>
                  </a:lnTo>
                  <a:lnTo>
                    <a:pt x="93" y="518"/>
                  </a:lnTo>
                  <a:lnTo>
                    <a:pt x="104" y="514"/>
                  </a:lnTo>
                  <a:lnTo>
                    <a:pt x="118" y="510"/>
                  </a:lnTo>
                  <a:lnTo>
                    <a:pt x="134" y="505"/>
                  </a:lnTo>
                  <a:lnTo>
                    <a:pt x="139" y="458"/>
                  </a:lnTo>
                  <a:lnTo>
                    <a:pt x="143" y="411"/>
                  </a:lnTo>
                  <a:lnTo>
                    <a:pt x="149" y="363"/>
                  </a:lnTo>
                  <a:lnTo>
                    <a:pt x="155" y="314"/>
                  </a:lnTo>
                  <a:lnTo>
                    <a:pt x="161" y="265"/>
                  </a:lnTo>
                  <a:lnTo>
                    <a:pt x="165" y="217"/>
                  </a:lnTo>
                  <a:lnTo>
                    <a:pt x="170" y="169"/>
                  </a:lnTo>
                  <a:lnTo>
                    <a:pt x="173" y="120"/>
                  </a:lnTo>
                  <a:lnTo>
                    <a:pt x="174" y="101"/>
                  </a:lnTo>
                  <a:lnTo>
                    <a:pt x="177" y="79"/>
                  </a:lnTo>
                  <a:lnTo>
                    <a:pt x="179" y="57"/>
                  </a:lnTo>
                  <a:lnTo>
                    <a:pt x="180" y="37"/>
                  </a:lnTo>
                  <a:lnTo>
                    <a:pt x="194" y="35"/>
                  </a:lnTo>
                  <a:lnTo>
                    <a:pt x="207" y="33"/>
                  </a:lnTo>
                  <a:lnTo>
                    <a:pt x="218" y="31"/>
                  </a:lnTo>
                  <a:lnTo>
                    <a:pt x="230" y="29"/>
                  </a:lnTo>
                  <a:lnTo>
                    <a:pt x="240" y="27"/>
                  </a:lnTo>
                  <a:lnTo>
                    <a:pt x="253" y="25"/>
                  </a:lnTo>
                  <a:lnTo>
                    <a:pt x="266" y="21"/>
                  </a:lnTo>
                  <a:lnTo>
                    <a:pt x="279" y="16"/>
                  </a:lnTo>
                  <a:lnTo>
                    <a:pt x="275" y="43"/>
                  </a:lnTo>
                  <a:lnTo>
                    <a:pt x="271" y="63"/>
                  </a:lnTo>
                  <a:lnTo>
                    <a:pt x="268" y="83"/>
                  </a:lnTo>
                  <a:lnTo>
                    <a:pt x="264" y="110"/>
                  </a:lnTo>
                  <a:lnTo>
                    <a:pt x="271" y="110"/>
                  </a:lnTo>
                  <a:lnTo>
                    <a:pt x="277" y="119"/>
                  </a:lnTo>
                  <a:lnTo>
                    <a:pt x="284" y="124"/>
                  </a:lnTo>
                  <a:lnTo>
                    <a:pt x="292" y="112"/>
                  </a:lnTo>
                  <a:lnTo>
                    <a:pt x="299" y="106"/>
                  </a:lnTo>
                  <a:lnTo>
                    <a:pt x="305" y="95"/>
                  </a:lnTo>
                  <a:lnTo>
                    <a:pt x="310" y="79"/>
                  </a:lnTo>
                  <a:lnTo>
                    <a:pt x="315" y="60"/>
                  </a:lnTo>
                  <a:lnTo>
                    <a:pt x="319" y="41"/>
                  </a:lnTo>
                  <a:lnTo>
                    <a:pt x="322" y="23"/>
                  </a:lnTo>
                  <a:lnTo>
                    <a:pt x="325" y="8"/>
                  </a:lnTo>
                  <a:lnTo>
                    <a:pt x="327" y="0"/>
                  </a:lnTo>
                  <a:lnTo>
                    <a:pt x="372" y="25"/>
                  </a:lnTo>
                  <a:lnTo>
                    <a:pt x="361" y="74"/>
                  </a:lnTo>
                  <a:lnTo>
                    <a:pt x="352" y="122"/>
                  </a:lnTo>
                  <a:lnTo>
                    <a:pt x="344" y="171"/>
                  </a:lnTo>
                  <a:lnTo>
                    <a:pt x="336" y="219"/>
                  </a:lnTo>
                  <a:lnTo>
                    <a:pt x="328" y="268"/>
                  </a:lnTo>
                  <a:lnTo>
                    <a:pt x="321" y="316"/>
                  </a:lnTo>
                  <a:lnTo>
                    <a:pt x="313" y="364"/>
                  </a:lnTo>
                  <a:lnTo>
                    <a:pt x="304" y="414"/>
                  </a:lnTo>
                  <a:lnTo>
                    <a:pt x="298" y="489"/>
                  </a:lnTo>
                  <a:lnTo>
                    <a:pt x="292" y="564"/>
                  </a:lnTo>
                  <a:lnTo>
                    <a:pt x="286" y="640"/>
                  </a:lnTo>
                  <a:lnTo>
                    <a:pt x="277" y="714"/>
                  </a:lnTo>
                  <a:lnTo>
                    <a:pt x="179" y="714"/>
                  </a:lnTo>
                  <a:lnTo>
                    <a:pt x="185" y="676"/>
                  </a:lnTo>
                  <a:lnTo>
                    <a:pt x="193" y="635"/>
                  </a:lnTo>
                  <a:lnTo>
                    <a:pt x="201" y="596"/>
                  </a:lnTo>
                  <a:lnTo>
                    <a:pt x="207" y="557"/>
                  </a:lnTo>
                  <a:lnTo>
                    <a:pt x="217" y="513"/>
                  </a:lnTo>
                  <a:lnTo>
                    <a:pt x="226" y="469"/>
                  </a:lnTo>
                  <a:lnTo>
                    <a:pt x="237" y="424"/>
                  </a:lnTo>
                  <a:lnTo>
                    <a:pt x="245" y="379"/>
                  </a:lnTo>
                  <a:lnTo>
                    <a:pt x="254" y="336"/>
                  </a:lnTo>
                  <a:lnTo>
                    <a:pt x="263" y="291"/>
                  </a:lnTo>
                  <a:lnTo>
                    <a:pt x="272" y="247"/>
                  </a:lnTo>
                  <a:lnTo>
                    <a:pt x="283" y="203"/>
                  </a:lnTo>
                  <a:lnTo>
                    <a:pt x="247" y="175"/>
                  </a:lnTo>
                  <a:lnTo>
                    <a:pt x="230" y="242"/>
                  </a:lnTo>
                  <a:lnTo>
                    <a:pt x="214" y="310"/>
                  </a:lnTo>
                  <a:lnTo>
                    <a:pt x="198" y="377"/>
                  </a:lnTo>
                  <a:lnTo>
                    <a:pt x="183" y="445"/>
                  </a:lnTo>
                  <a:lnTo>
                    <a:pt x="168" y="512"/>
                  </a:lnTo>
                  <a:lnTo>
                    <a:pt x="153" y="580"/>
                  </a:lnTo>
                  <a:lnTo>
                    <a:pt x="138" y="647"/>
                  </a:lnTo>
                  <a:lnTo>
                    <a:pt x="123" y="715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723" y="2378"/>
              <a:ext cx="263" cy="345"/>
            </a:xfrm>
            <a:custGeom>
              <a:avLst/>
              <a:gdLst>
                <a:gd name="T0" fmla="*/ 7 w 527"/>
                <a:gd name="T1" fmla="*/ 627 h 690"/>
                <a:gd name="T2" fmla="*/ 21 w 527"/>
                <a:gd name="T3" fmla="*/ 501 h 690"/>
                <a:gd name="T4" fmla="*/ 33 w 527"/>
                <a:gd name="T5" fmla="*/ 381 h 690"/>
                <a:gd name="T6" fmla="*/ 50 w 527"/>
                <a:gd name="T7" fmla="*/ 270 h 690"/>
                <a:gd name="T8" fmla="*/ 68 w 527"/>
                <a:gd name="T9" fmla="*/ 163 h 690"/>
                <a:gd name="T10" fmla="*/ 92 w 527"/>
                <a:gd name="T11" fmla="*/ 56 h 690"/>
                <a:gd name="T12" fmla="*/ 116 w 527"/>
                <a:gd name="T13" fmla="*/ 0 h 690"/>
                <a:gd name="T14" fmla="*/ 137 w 527"/>
                <a:gd name="T15" fmla="*/ 1 h 690"/>
                <a:gd name="T16" fmla="*/ 160 w 527"/>
                <a:gd name="T17" fmla="*/ 5 h 690"/>
                <a:gd name="T18" fmla="*/ 179 w 527"/>
                <a:gd name="T19" fmla="*/ 11 h 690"/>
                <a:gd name="T20" fmla="*/ 168 w 527"/>
                <a:gd name="T21" fmla="*/ 161 h 690"/>
                <a:gd name="T22" fmla="*/ 207 w 527"/>
                <a:gd name="T23" fmla="*/ 130 h 690"/>
                <a:gd name="T24" fmla="*/ 222 w 527"/>
                <a:gd name="T25" fmla="*/ 50 h 690"/>
                <a:gd name="T26" fmla="*/ 233 w 527"/>
                <a:gd name="T27" fmla="*/ 19 h 690"/>
                <a:gd name="T28" fmla="*/ 241 w 527"/>
                <a:gd name="T29" fmla="*/ 20 h 690"/>
                <a:gd name="T30" fmla="*/ 249 w 527"/>
                <a:gd name="T31" fmla="*/ 20 h 690"/>
                <a:gd name="T32" fmla="*/ 257 w 527"/>
                <a:gd name="T33" fmla="*/ 21 h 690"/>
                <a:gd name="T34" fmla="*/ 264 w 527"/>
                <a:gd name="T35" fmla="*/ 47 h 690"/>
                <a:gd name="T36" fmla="*/ 271 w 527"/>
                <a:gd name="T37" fmla="*/ 96 h 690"/>
                <a:gd name="T38" fmla="*/ 282 w 527"/>
                <a:gd name="T39" fmla="*/ 146 h 690"/>
                <a:gd name="T40" fmla="*/ 295 w 527"/>
                <a:gd name="T41" fmla="*/ 194 h 690"/>
                <a:gd name="T42" fmla="*/ 330 w 527"/>
                <a:gd name="T43" fmla="*/ 471 h 690"/>
                <a:gd name="T44" fmla="*/ 343 w 527"/>
                <a:gd name="T45" fmla="*/ 468 h 690"/>
                <a:gd name="T46" fmla="*/ 354 w 527"/>
                <a:gd name="T47" fmla="*/ 466 h 690"/>
                <a:gd name="T48" fmla="*/ 361 w 527"/>
                <a:gd name="T49" fmla="*/ 465 h 690"/>
                <a:gd name="T50" fmla="*/ 365 w 527"/>
                <a:gd name="T51" fmla="*/ 464 h 690"/>
                <a:gd name="T52" fmla="*/ 358 w 527"/>
                <a:gd name="T53" fmla="*/ 344 h 690"/>
                <a:gd name="T54" fmla="*/ 338 w 527"/>
                <a:gd name="T55" fmla="*/ 225 h 690"/>
                <a:gd name="T56" fmla="*/ 318 w 527"/>
                <a:gd name="T57" fmla="*/ 146 h 690"/>
                <a:gd name="T58" fmla="*/ 311 w 527"/>
                <a:gd name="T59" fmla="*/ 106 h 690"/>
                <a:gd name="T60" fmla="*/ 308 w 527"/>
                <a:gd name="T61" fmla="*/ 74 h 690"/>
                <a:gd name="T62" fmla="*/ 302 w 527"/>
                <a:gd name="T63" fmla="*/ 23 h 690"/>
                <a:gd name="T64" fmla="*/ 346 w 527"/>
                <a:gd name="T65" fmla="*/ 26 h 690"/>
                <a:gd name="T66" fmla="*/ 383 w 527"/>
                <a:gd name="T67" fmla="*/ 38 h 690"/>
                <a:gd name="T68" fmla="*/ 417 w 527"/>
                <a:gd name="T69" fmla="*/ 51 h 690"/>
                <a:gd name="T70" fmla="*/ 457 w 527"/>
                <a:gd name="T71" fmla="*/ 59 h 690"/>
                <a:gd name="T72" fmla="*/ 468 w 527"/>
                <a:gd name="T73" fmla="*/ 195 h 690"/>
                <a:gd name="T74" fmla="*/ 472 w 527"/>
                <a:gd name="T75" fmla="*/ 333 h 690"/>
                <a:gd name="T76" fmla="*/ 491 w 527"/>
                <a:gd name="T77" fmla="*/ 413 h 690"/>
                <a:gd name="T78" fmla="*/ 509 w 527"/>
                <a:gd name="T79" fmla="*/ 510 h 690"/>
                <a:gd name="T80" fmla="*/ 523 w 527"/>
                <a:gd name="T81" fmla="*/ 608 h 690"/>
                <a:gd name="T82" fmla="*/ 525 w 527"/>
                <a:gd name="T83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" h="690">
                  <a:moveTo>
                    <a:pt x="0" y="690"/>
                  </a:moveTo>
                  <a:lnTo>
                    <a:pt x="7" y="627"/>
                  </a:lnTo>
                  <a:lnTo>
                    <a:pt x="15" y="564"/>
                  </a:lnTo>
                  <a:lnTo>
                    <a:pt x="21" y="501"/>
                  </a:lnTo>
                  <a:lnTo>
                    <a:pt x="25" y="439"/>
                  </a:lnTo>
                  <a:lnTo>
                    <a:pt x="33" y="381"/>
                  </a:lnTo>
                  <a:lnTo>
                    <a:pt x="41" y="326"/>
                  </a:lnTo>
                  <a:lnTo>
                    <a:pt x="50" y="270"/>
                  </a:lnTo>
                  <a:lnTo>
                    <a:pt x="59" y="217"/>
                  </a:lnTo>
                  <a:lnTo>
                    <a:pt x="68" y="163"/>
                  </a:lnTo>
                  <a:lnTo>
                    <a:pt x="79" y="110"/>
                  </a:lnTo>
                  <a:lnTo>
                    <a:pt x="92" y="56"/>
                  </a:lnTo>
                  <a:lnTo>
                    <a:pt x="107" y="1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7" y="1"/>
                  </a:lnTo>
                  <a:lnTo>
                    <a:pt x="149" y="3"/>
                  </a:lnTo>
                  <a:lnTo>
                    <a:pt x="160" y="5"/>
                  </a:lnTo>
                  <a:lnTo>
                    <a:pt x="169" y="8"/>
                  </a:lnTo>
                  <a:lnTo>
                    <a:pt x="179" y="11"/>
                  </a:lnTo>
                  <a:lnTo>
                    <a:pt x="186" y="16"/>
                  </a:lnTo>
                  <a:lnTo>
                    <a:pt x="168" y="161"/>
                  </a:lnTo>
                  <a:lnTo>
                    <a:pt x="197" y="160"/>
                  </a:lnTo>
                  <a:lnTo>
                    <a:pt x="207" y="130"/>
                  </a:lnTo>
                  <a:lnTo>
                    <a:pt x="215" y="91"/>
                  </a:lnTo>
                  <a:lnTo>
                    <a:pt x="222" y="50"/>
                  </a:lnTo>
                  <a:lnTo>
                    <a:pt x="227" y="19"/>
                  </a:lnTo>
                  <a:lnTo>
                    <a:pt x="233" y="19"/>
                  </a:lnTo>
                  <a:lnTo>
                    <a:pt x="237" y="20"/>
                  </a:lnTo>
                  <a:lnTo>
                    <a:pt x="241" y="20"/>
                  </a:lnTo>
                  <a:lnTo>
                    <a:pt x="245" y="20"/>
                  </a:lnTo>
                  <a:lnTo>
                    <a:pt x="249" y="20"/>
                  </a:lnTo>
                  <a:lnTo>
                    <a:pt x="252" y="20"/>
                  </a:lnTo>
                  <a:lnTo>
                    <a:pt x="257" y="21"/>
                  </a:lnTo>
                  <a:lnTo>
                    <a:pt x="263" y="21"/>
                  </a:lnTo>
                  <a:lnTo>
                    <a:pt x="264" y="47"/>
                  </a:lnTo>
                  <a:lnTo>
                    <a:pt x="266" y="72"/>
                  </a:lnTo>
                  <a:lnTo>
                    <a:pt x="271" y="96"/>
                  </a:lnTo>
                  <a:lnTo>
                    <a:pt x="275" y="122"/>
                  </a:lnTo>
                  <a:lnTo>
                    <a:pt x="282" y="146"/>
                  </a:lnTo>
                  <a:lnTo>
                    <a:pt x="288" y="170"/>
                  </a:lnTo>
                  <a:lnTo>
                    <a:pt x="295" y="194"/>
                  </a:lnTo>
                  <a:lnTo>
                    <a:pt x="302" y="220"/>
                  </a:lnTo>
                  <a:lnTo>
                    <a:pt x="330" y="471"/>
                  </a:lnTo>
                  <a:lnTo>
                    <a:pt x="338" y="470"/>
                  </a:lnTo>
                  <a:lnTo>
                    <a:pt x="343" y="468"/>
                  </a:lnTo>
                  <a:lnTo>
                    <a:pt x="349" y="467"/>
                  </a:lnTo>
                  <a:lnTo>
                    <a:pt x="354" y="466"/>
                  </a:lnTo>
                  <a:lnTo>
                    <a:pt x="357" y="465"/>
                  </a:lnTo>
                  <a:lnTo>
                    <a:pt x="361" y="465"/>
                  </a:lnTo>
                  <a:lnTo>
                    <a:pt x="363" y="464"/>
                  </a:lnTo>
                  <a:lnTo>
                    <a:pt x="365" y="464"/>
                  </a:lnTo>
                  <a:lnTo>
                    <a:pt x="364" y="403"/>
                  </a:lnTo>
                  <a:lnTo>
                    <a:pt x="358" y="344"/>
                  </a:lnTo>
                  <a:lnTo>
                    <a:pt x="350" y="285"/>
                  </a:lnTo>
                  <a:lnTo>
                    <a:pt x="338" y="225"/>
                  </a:lnTo>
                  <a:lnTo>
                    <a:pt x="326" y="179"/>
                  </a:lnTo>
                  <a:lnTo>
                    <a:pt x="318" y="146"/>
                  </a:lnTo>
                  <a:lnTo>
                    <a:pt x="313" y="123"/>
                  </a:lnTo>
                  <a:lnTo>
                    <a:pt x="311" y="106"/>
                  </a:lnTo>
                  <a:lnTo>
                    <a:pt x="310" y="91"/>
                  </a:lnTo>
                  <a:lnTo>
                    <a:pt x="308" y="74"/>
                  </a:lnTo>
                  <a:lnTo>
                    <a:pt x="305" y="53"/>
                  </a:lnTo>
                  <a:lnTo>
                    <a:pt x="302" y="23"/>
                  </a:lnTo>
                  <a:lnTo>
                    <a:pt x="325" y="24"/>
                  </a:lnTo>
                  <a:lnTo>
                    <a:pt x="346" y="26"/>
                  </a:lnTo>
                  <a:lnTo>
                    <a:pt x="364" y="32"/>
                  </a:lnTo>
                  <a:lnTo>
                    <a:pt x="383" y="38"/>
                  </a:lnTo>
                  <a:lnTo>
                    <a:pt x="400" y="44"/>
                  </a:lnTo>
                  <a:lnTo>
                    <a:pt x="417" y="51"/>
                  </a:lnTo>
                  <a:lnTo>
                    <a:pt x="437" y="56"/>
                  </a:lnTo>
                  <a:lnTo>
                    <a:pt x="457" y="59"/>
                  </a:lnTo>
                  <a:lnTo>
                    <a:pt x="464" y="126"/>
                  </a:lnTo>
                  <a:lnTo>
                    <a:pt x="468" y="195"/>
                  </a:lnTo>
                  <a:lnTo>
                    <a:pt x="470" y="266"/>
                  </a:lnTo>
                  <a:lnTo>
                    <a:pt x="472" y="333"/>
                  </a:lnTo>
                  <a:lnTo>
                    <a:pt x="482" y="369"/>
                  </a:lnTo>
                  <a:lnTo>
                    <a:pt x="491" y="413"/>
                  </a:lnTo>
                  <a:lnTo>
                    <a:pt x="500" y="460"/>
                  </a:lnTo>
                  <a:lnTo>
                    <a:pt x="509" y="510"/>
                  </a:lnTo>
                  <a:lnTo>
                    <a:pt x="517" y="559"/>
                  </a:lnTo>
                  <a:lnTo>
                    <a:pt x="523" y="608"/>
                  </a:lnTo>
                  <a:lnTo>
                    <a:pt x="527" y="652"/>
                  </a:lnTo>
                  <a:lnTo>
                    <a:pt x="525" y="690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979" y="2376"/>
              <a:ext cx="436" cy="346"/>
            </a:xfrm>
            <a:custGeom>
              <a:avLst/>
              <a:gdLst>
                <a:gd name="T0" fmla="*/ 64 w 871"/>
                <a:gd name="T1" fmla="*/ 648 h 693"/>
                <a:gd name="T2" fmla="*/ 47 w 871"/>
                <a:gd name="T3" fmla="*/ 492 h 693"/>
                <a:gd name="T4" fmla="*/ 27 w 871"/>
                <a:gd name="T5" fmla="*/ 377 h 693"/>
                <a:gd name="T6" fmla="*/ 3 w 871"/>
                <a:gd name="T7" fmla="*/ 138 h 693"/>
                <a:gd name="T8" fmla="*/ 50 w 871"/>
                <a:gd name="T9" fmla="*/ 66 h 693"/>
                <a:gd name="T10" fmla="*/ 113 w 871"/>
                <a:gd name="T11" fmla="*/ 57 h 693"/>
                <a:gd name="T12" fmla="*/ 182 w 871"/>
                <a:gd name="T13" fmla="*/ 46 h 693"/>
                <a:gd name="T14" fmla="*/ 235 w 871"/>
                <a:gd name="T15" fmla="*/ 108 h 693"/>
                <a:gd name="T16" fmla="*/ 237 w 871"/>
                <a:gd name="T17" fmla="*/ 35 h 693"/>
                <a:gd name="T18" fmla="*/ 295 w 871"/>
                <a:gd name="T19" fmla="*/ 25 h 693"/>
                <a:gd name="T20" fmla="*/ 351 w 871"/>
                <a:gd name="T21" fmla="*/ 22 h 693"/>
                <a:gd name="T22" fmla="*/ 412 w 871"/>
                <a:gd name="T23" fmla="*/ 15 h 693"/>
                <a:gd name="T24" fmla="*/ 472 w 871"/>
                <a:gd name="T25" fmla="*/ 27 h 693"/>
                <a:gd name="T26" fmla="*/ 531 w 871"/>
                <a:gd name="T27" fmla="*/ 43 h 693"/>
                <a:gd name="T28" fmla="*/ 555 w 871"/>
                <a:gd name="T29" fmla="*/ 144 h 693"/>
                <a:gd name="T30" fmla="*/ 531 w 871"/>
                <a:gd name="T31" fmla="*/ 333 h 693"/>
                <a:gd name="T32" fmla="*/ 503 w 871"/>
                <a:gd name="T33" fmla="*/ 500 h 693"/>
                <a:gd name="T34" fmla="*/ 570 w 871"/>
                <a:gd name="T35" fmla="*/ 390 h 693"/>
                <a:gd name="T36" fmla="*/ 597 w 871"/>
                <a:gd name="T37" fmla="*/ 195 h 693"/>
                <a:gd name="T38" fmla="*/ 589 w 871"/>
                <a:gd name="T39" fmla="*/ 23 h 693"/>
                <a:gd name="T40" fmla="*/ 605 w 871"/>
                <a:gd name="T41" fmla="*/ 21 h 693"/>
                <a:gd name="T42" fmla="*/ 620 w 871"/>
                <a:gd name="T43" fmla="*/ 17 h 693"/>
                <a:gd name="T44" fmla="*/ 679 w 871"/>
                <a:gd name="T45" fmla="*/ 537 h 693"/>
                <a:gd name="T46" fmla="*/ 695 w 871"/>
                <a:gd name="T47" fmla="*/ 531 h 693"/>
                <a:gd name="T48" fmla="*/ 717 w 871"/>
                <a:gd name="T49" fmla="*/ 529 h 693"/>
                <a:gd name="T50" fmla="*/ 717 w 871"/>
                <a:gd name="T51" fmla="*/ 464 h 693"/>
                <a:gd name="T52" fmla="*/ 706 w 871"/>
                <a:gd name="T53" fmla="*/ 273 h 693"/>
                <a:gd name="T54" fmla="*/ 687 w 871"/>
                <a:gd name="T55" fmla="*/ 83 h 693"/>
                <a:gd name="T56" fmla="*/ 691 w 871"/>
                <a:gd name="T57" fmla="*/ 8 h 693"/>
                <a:gd name="T58" fmla="*/ 725 w 871"/>
                <a:gd name="T59" fmla="*/ 1 h 693"/>
                <a:gd name="T60" fmla="*/ 751 w 871"/>
                <a:gd name="T61" fmla="*/ 1 h 693"/>
                <a:gd name="T62" fmla="*/ 817 w 871"/>
                <a:gd name="T63" fmla="*/ 234 h 693"/>
                <a:gd name="T64" fmla="*/ 870 w 871"/>
                <a:gd name="T65" fmla="*/ 551 h 693"/>
                <a:gd name="T66" fmla="*/ 470 w 871"/>
                <a:gd name="T67" fmla="*/ 691 h 693"/>
                <a:gd name="T68" fmla="*/ 481 w 871"/>
                <a:gd name="T69" fmla="*/ 521 h 693"/>
                <a:gd name="T70" fmla="*/ 499 w 871"/>
                <a:gd name="T71" fmla="*/ 343 h 693"/>
                <a:gd name="T72" fmla="*/ 501 w 871"/>
                <a:gd name="T73" fmla="*/ 228 h 693"/>
                <a:gd name="T74" fmla="*/ 483 w 871"/>
                <a:gd name="T75" fmla="*/ 220 h 693"/>
                <a:gd name="T76" fmla="*/ 461 w 871"/>
                <a:gd name="T77" fmla="*/ 220 h 693"/>
                <a:gd name="T78" fmla="*/ 447 w 871"/>
                <a:gd name="T79" fmla="*/ 315 h 693"/>
                <a:gd name="T80" fmla="*/ 434 w 871"/>
                <a:gd name="T81" fmla="*/ 448 h 693"/>
                <a:gd name="T82" fmla="*/ 415 w 871"/>
                <a:gd name="T83" fmla="*/ 583 h 693"/>
                <a:gd name="T84" fmla="*/ 415 w 871"/>
                <a:gd name="T85" fmla="*/ 668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1" h="693">
                  <a:moveTo>
                    <a:pt x="60" y="693"/>
                  </a:moveTo>
                  <a:lnTo>
                    <a:pt x="64" y="680"/>
                  </a:lnTo>
                  <a:lnTo>
                    <a:pt x="64" y="648"/>
                  </a:lnTo>
                  <a:lnTo>
                    <a:pt x="61" y="602"/>
                  </a:lnTo>
                  <a:lnTo>
                    <a:pt x="55" y="547"/>
                  </a:lnTo>
                  <a:lnTo>
                    <a:pt x="47" y="492"/>
                  </a:lnTo>
                  <a:lnTo>
                    <a:pt x="39" y="440"/>
                  </a:lnTo>
                  <a:lnTo>
                    <a:pt x="32" y="400"/>
                  </a:lnTo>
                  <a:lnTo>
                    <a:pt x="27" y="377"/>
                  </a:lnTo>
                  <a:lnTo>
                    <a:pt x="14" y="284"/>
                  </a:lnTo>
                  <a:lnTo>
                    <a:pt x="7" y="207"/>
                  </a:lnTo>
                  <a:lnTo>
                    <a:pt x="3" y="138"/>
                  </a:lnTo>
                  <a:lnTo>
                    <a:pt x="0" y="65"/>
                  </a:lnTo>
                  <a:lnTo>
                    <a:pt x="26" y="66"/>
                  </a:lnTo>
                  <a:lnTo>
                    <a:pt x="50" y="66"/>
                  </a:lnTo>
                  <a:lnTo>
                    <a:pt x="72" y="63"/>
                  </a:lnTo>
                  <a:lnTo>
                    <a:pt x="93" y="60"/>
                  </a:lnTo>
                  <a:lnTo>
                    <a:pt x="113" y="57"/>
                  </a:lnTo>
                  <a:lnTo>
                    <a:pt x="133" y="52"/>
                  </a:lnTo>
                  <a:lnTo>
                    <a:pt x="157" y="48"/>
                  </a:lnTo>
                  <a:lnTo>
                    <a:pt x="182" y="46"/>
                  </a:lnTo>
                  <a:lnTo>
                    <a:pt x="176" y="135"/>
                  </a:lnTo>
                  <a:lnTo>
                    <a:pt x="233" y="127"/>
                  </a:lnTo>
                  <a:lnTo>
                    <a:pt x="235" y="108"/>
                  </a:lnTo>
                  <a:lnTo>
                    <a:pt x="235" y="80"/>
                  </a:lnTo>
                  <a:lnTo>
                    <a:pt x="235" y="51"/>
                  </a:lnTo>
                  <a:lnTo>
                    <a:pt x="237" y="35"/>
                  </a:lnTo>
                  <a:lnTo>
                    <a:pt x="257" y="30"/>
                  </a:lnTo>
                  <a:lnTo>
                    <a:pt x="275" y="27"/>
                  </a:lnTo>
                  <a:lnTo>
                    <a:pt x="295" y="25"/>
                  </a:lnTo>
                  <a:lnTo>
                    <a:pt x="313" y="24"/>
                  </a:lnTo>
                  <a:lnTo>
                    <a:pt x="332" y="24"/>
                  </a:lnTo>
                  <a:lnTo>
                    <a:pt x="351" y="22"/>
                  </a:lnTo>
                  <a:lnTo>
                    <a:pt x="370" y="20"/>
                  </a:lnTo>
                  <a:lnTo>
                    <a:pt x="389" y="14"/>
                  </a:lnTo>
                  <a:lnTo>
                    <a:pt x="412" y="15"/>
                  </a:lnTo>
                  <a:lnTo>
                    <a:pt x="433" y="17"/>
                  </a:lnTo>
                  <a:lnTo>
                    <a:pt x="453" y="22"/>
                  </a:lnTo>
                  <a:lnTo>
                    <a:pt x="472" y="27"/>
                  </a:lnTo>
                  <a:lnTo>
                    <a:pt x="491" y="32"/>
                  </a:lnTo>
                  <a:lnTo>
                    <a:pt x="510" y="38"/>
                  </a:lnTo>
                  <a:lnTo>
                    <a:pt x="531" y="43"/>
                  </a:lnTo>
                  <a:lnTo>
                    <a:pt x="553" y="46"/>
                  </a:lnTo>
                  <a:lnTo>
                    <a:pt x="556" y="90"/>
                  </a:lnTo>
                  <a:lnTo>
                    <a:pt x="555" y="144"/>
                  </a:lnTo>
                  <a:lnTo>
                    <a:pt x="549" y="204"/>
                  </a:lnTo>
                  <a:lnTo>
                    <a:pt x="540" y="269"/>
                  </a:lnTo>
                  <a:lnTo>
                    <a:pt x="531" y="333"/>
                  </a:lnTo>
                  <a:lnTo>
                    <a:pt x="520" y="395"/>
                  </a:lnTo>
                  <a:lnTo>
                    <a:pt x="510" y="453"/>
                  </a:lnTo>
                  <a:lnTo>
                    <a:pt x="503" y="500"/>
                  </a:lnTo>
                  <a:lnTo>
                    <a:pt x="548" y="498"/>
                  </a:lnTo>
                  <a:lnTo>
                    <a:pt x="559" y="447"/>
                  </a:lnTo>
                  <a:lnTo>
                    <a:pt x="570" y="390"/>
                  </a:lnTo>
                  <a:lnTo>
                    <a:pt x="581" y="326"/>
                  </a:lnTo>
                  <a:lnTo>
                    <a:pt x="590" y="260"/>
                  </a:lnTo>
                  <a:lnTo>
                    <a:pt x="597" y="195"/>
                  </a:lnTo>
                  <a:lnTo>
                    <a:pt x="599" y="131"/>
                  </a:lnTo>
                  <a:lnTo>
                    <a:pt x="597" y="74"/>
                  </a:lnTo>
                  <a:lnTo>
                    <a:pt x="589" y="23"/>
                  </a:lnTo>
                  <a:lnTo>
                    <a:pt x="594" y="22"/>
                  </a:lnTo>
                  <a:lnTo>
                    <a:pt x="600" y="22"/>
                  </a:lnTo>
                  <a:lnTo>
                    <a:pt x="605" y="21"/>
                  </a:lnTo>
                  <a:lnTo>
                    <a:pt x="611" y="20"/>
                  </a:lnTo>
                  <a:lnTo>
                    <a:pt x="615" y="19"/>
                  </a:lnTo>
                  <a:lnTo>
                    <a:pt x="620" y="17"/>
                  </a:lnTo>
                  <a:lnTo>
                    <a:pt x="626" y="17"/>
                  </a:lnTo>
                  <a:lnTo>
                    <a:pt x="631" y="17"/>
                  </a:lnTo>
                  <a:lnTo>
                    <a:pt x="679" y="537"/>
                  </a:lnTo>
                  <a:lnTo>
                    <a:pt x="681" y="536"/>
                  </a:lnTo>
                  <a:lnTo>
                    <a:pt x="687" y="534"/>
                  </a:lnTo>
                  <a:lnTo>
                    <a:pt x="695" y="531"/>
                  </a:lnTo>
                  <a:lnTo>
                    <a:pt x="703" y="529"/>
                  </a:lnTo>
                  <a:lnTo>
                    <a:pt x="711" y="529"/>
                  </a:lnTo>
                  <a:lnTo>
                    <a:pt x="717" y="529"/>
                  </a:lnTo>
                  <a:lnTo>
                    <a:pt x="719" y="531"/>
                  </a:lnTo>
                  <a:lnTo>
                    <a:pt x="718" y="535"/>
                  </a:lnTo>
                  <a:lnTo>
                    <a:pt x="717" y="464"/>
                  </a:lnTo>
                  <a:lnTo>
                    <a:pt x="714" y="398"/>
                  </a:lnTo>
                  <a:lnTo>
                    <a:pt x="711" y="334"/>
                  </a:lnTo>
                  <a:lnTo>
                    <a:pt x="706" y="273"/>
                  </a:lnTo>
                  <a:lnTo>
                    <a:pt x="700" y="211"/>
                  </a:lnTo>
                  <a:lnTo>
                    <a:pt x="694" y="149"/>
                  </a:lnTo>
                  <a:lnTo>
                    <a:pt x="687" y="83"/>
                  </a:lnTo>
                  <a:lnTo>
                    <a:pt x="677" y="14"/>
                  </a:lnTo>
                  <a:lnTo>
                    <a:pt x="683" y="10"/>
                  </a:lnTo>
                  <a:lnTo>
                    <a:pt x="691" y="8"/>
                  </a:lnTo>
                  <a:lnTo>
                    <a:pt x="702" y="6"/>
                  </a:lnTo>
                  <a:lnTo>
                    <a:pt x="713" y="4"/>
                  </a:lnTo>
                  <a:lnTo>
                    <a:pt x="725" y="1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1" y="1"/>
                  </a:lnTo>
                  <a:lnTo>
                    <a:pt x="770" y="55"/>
                  </a:lnTo>
                  <a:lnTo>
                    <a:pt x="793" y="136"/>
                  </a:lnTo>
                  <a:lnTo>
                    <a:pt x="817" y="234"/>
                  </a:lnTo>
                  <a:lnTo>
                    <a:pt x="840" y="341"/>
                  </a:lnTo>
                  <a:lnTo>
                    <a:pt x="858" y="451"/>
                  </a:lnTo>
                  <a:lnTo>
                    <a:pt x="870" y="551"/>
                  </a:lnTo>
                  <a:lnTo>
                    <a:pt x="871" y="634"/>
                  </a:lnTo>
                  <a:lnTo>
                    <a:pt x="861" y="693"/>
                  </a:lnTo>
                  <a:lnTo>
                    <a:pt x="470" y="691"/>
                  </a:lnTo>
                  <a:lnTo>
                    <a:pt x="471" y="636"/>
                  </a:lnTo>
                  <a:lnTo>
                    <a:pt x="476" y="578"/>
                  </a:lnTo>
                  <a:lnTo>
                    <a:pt x="481" y="521"/>
                  </a:lnTo>
                  <a:lnTo>
                    <a:pt x="487" y="461"/>
                  </a:lnTo>
                  <a:lnTo>
                    <a:pt x="494" y="402"/>
                  </a:lnTo>
                  <a:lnTo>
                    <a:pt x="499" y="343"/>
                  </a:lnTo>
                  <a:lnTo>
                    <a:pt x="502" y="286"/>
                  </a:lnTo>
                  <a:lnTo>
                    <a:pt x="503" y="231"/>
                  </a:lnTo>
                  <a:lnTo>
                    <a:pt x="501" y="228"/>
                  </a:lnTo>
                  <a:lnTo>
                    <a:pt x="496" y="225"/>
                  </a:lnTo>
                  <a:lnTo>
                    <a:pt x="490" y="222"/>
                  </a:lnTo>
                  <a:lnTo>
                    <a:pt x="483" y="220"/>
                  </a:lnTo>
                  <a:lnTo>
                    <a:pt x="475" y="218"/>
                  </a:lnTo>
                  <a:lnTo>
                    <a:pt x="468" y="218"/>
                  </a:lnTo>
                  <a:lnTo>
                    <a:pt x="461" y="220"/>
                  </a:lnTo>
                  <a:lnTo>
                    <a:pt x="456" y="224"/>
                  </a:lnTo>
                  <a:lnTo>
                    <a:pt x="452" y="270"/>
                  </a:lnTo>
                  <a:lnTo>
                    <a:pt x="447" y="315"/>
                  </a:lnTo>
                  <a:lnTo>
                    <a:pt x="442" y="360"/>
                  </a:lnTo>
                  <a:lnTo>
                    <a:pt x="439" y="403"/>
                  </a:lnTo>
                  <a:lnTo>
                    <a:pt x="434" y="448"/>
                  </a:lnTo>
                  <a:lnTo>
                    <a:pt x="428" y="493"/>
                  </a:lnTo>
                  <a:lnTo>
                    <a:pt x="423" y="538"/>
                  </a:lnTo>
                  <a:lnTo>
                    <a:pt x="415" y="583"/>
                  </a:lnTo>
                  <a:lnTo>
                    <a:pt x="415" y="606"/>
                  </a:lnTo>
                  <a:lnTo>
                    <a:pt x="415" y="637"/>
                  </a:lnTo>
                  <a:lnTo>
                    <a:pt x="415" y="668"/>
                  </a:lnTo>
                  <a:lnTo>
                    <a:pt x="415" y="691"/>
                  </a:lnTo>
                  <a:lnTo>
                    <a:pt x="60" y="6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058" y="2426"/>
              <a:ext cx="80" cy="204"/>
            </a:xfrm>
            <a:custGeom>
              <a:avLst/>
              <a:gdLst>
                <a:gd name="T0" fmla="*/ 39 w 160"/>
                <a:gd name="T1" fmla="*/ 400 h 407"/>
                <a:gd name="T2" fmla="*/ 0 w 160"/>
                <a:gd name="T3" fmla="*/ 407 h 407"/>
                <a:gd name="T4" fmla="*/ 7 w 160"/>
                <a:gd name="T5" fmla="*/ 370 h 407"/>
                <a:gd name="T6" fmla="*/ 20 w 160"/>
                <a:gd name="T7" fmla="*/ 313 h 407"/>
                <a:gd name="T8" fmla="*/ 39 w 160"/>
                <a:gd name="T9" fmla="*/ 242 h 407"/>
                <a:gd name="T10" fmla="*/ 60 w 160"/>
                <a:gd name="T11" fmla="*/ 167 h 407"/>
                <a:gd name="T12" fmla="*/ 83 w 160"/>
                <a:gd name="T13" fmla="*/ 98 h 407"/>
                <a:gd name="T14" fmla="*/ 103 w 160"/>
                <a:gd name="T15" fmla="*/ 42 h 407"/>
                <a:gd name="T16" fmla="*/ 122 w 160"/>
                <a:gd name="T17" fmla="*/ 6 h 407"/>
                <a:gd name="T18" fmla="*/ 136 w 160"/>
                <a:gd name="T19" fmla="*/ 0 h 407"/>
                <a:gd name="T20" fmla="*/ 139 w 160"/>
                <a:gd name="T21" fmla="*/ 7 h 407"/>
                <a:gd name="T22" fmla="*/ 148 w 160"/>
                <a:gd name="T23" fmla="*/ 11 h 407"/>
                <a:gd name="T24" fmla="*/ 156 w 160"/>
                <a:gd name="T25" fmla="*/ 14 h 407"/>
                <a:gd name="T26" fmla="*/ 160 w 160"/>
                <a:gd name="T27" fmla="*/ 21 h 407"/>
                <a:gd name="T28" fmla="*/ 144 w 160"/>
                <a:gd name="T29" fmla="*/ 50 h 407"/>
                <a:gd name="T30" fmla="*/ 128 w 160"/>
                <a:gd name="T31" fmla="*/ 94 h 407"/>
                <a:gd name="T32" fmla="*/ 111 w 160"/>
                <a:gd name="T33" fmla="*/ 147 h 407"/>
                <a:gd name="T34" fmla="*/ 95 w 160"/>
                <a:gd name="T35" fmla="*/ 205 h 407"/>
                <a:gd name="T36" fmla="*/ 80 w 160"/>
                <a:gd name="T37" fmla="*/ 264 h 407"/>
                <a:gd name="T38" fmla="*/ 65 w 160"/>
                <a:gd name="T39" fmla="*/ 319 h 407"/>
                <a:gd name="T40" fmla="*/ 52 w 160"/>
                <a:gd name="T41" fmla="*/ 366 h 407"/>
                <a:gd name="T42" fmla="*/ 39 w 160"/>
                <a:gd name="T43" fmla="*/ 40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407">
                  <a:moveTo>
                    <a:pt x="39" y="400"/>
                  </a:moveTo>
                  <a:lnTo>
                    <a:pt x="0" y="407"/>
                  </a:lnTo>
                  <a:lnTo>
                    <a:pt x="7" y="370"/>
                  </a:lnTo>
                  <a:lnTo>
                    <a:pt x="20" y="313"/>
                  </a:lnTo>
                  <a:lnTo>
                    <a:pt x="39" y="242"/>
                  </a:lnTo>
                  <a:lnTo>
                    <a:pt x="60" y="167"/>
                  </a:lnTo>
                  <a:lnTo>
                    <a:pt x="83" y="98"/>
                  </a:lnTo>
                  <a:lnTo>
                    <a:pt x="103" y="42"/>
                  </a:lnTo>
                  <a:lnTo>
                    <a:pt x="122" y="6"/>
                  </a:lnTo>
                  <a:lnTo>
                    <a:pt x="136" y="0"/>
                  </a:lnTo>
                  <a:lnTo>
                    <a:pt x="139" y="7"/>
                  </a:lnTo>
                  <a:lnTo>
                    <a:pt x="148" y="11"/>
                  </a:lnTo>
                  <a:lnTo>
                    <a:pt x="156" y="14"/>
                  </a:lnTo>
                  <a:lnTo>
                    <a:pt x="160" y="21"/>
                  </a:lnTo>
                  <a:lnTo>
                    <a:pt x="144" y="50"/>
                  </a:lnTo>
                  <a:lnTo>
                    <a:pt x="128" y="94"/>
                  </a:lnTo>
                  <a:lnTo>
                    <a:pt x="111" y="147"/>
                  </a:lnTo>
                  <a:lnTo>
                    <a:pt x="95" y="205"/>
                  </a:lnTo>
                  <a:lnTo>
                    <a:pt x="80" y="264"/>
                  </a:lnTo>
                  <a:lnTo>
                    <a:pt x="65" y="319"/>
                  </a:lnTo>
                  <a:lnTo>
                    <a:pt x="52" y="366"/>
                  </a:lnTo>
                  <a:lnTo>
                    <a:pt x="39" y="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391" y="2223"/>
              <a:ext cx="242" cy="391"/>
            </a:xfrm>
            <a:custGeom>
              <a:avLst/>
              <a:gdLst>
                <a:gd name="T0" fmla="*/ 55 w 484"/>
                <a:gd name="T1" fmla="*/ 737 h 781"/>
                <a:gd name="T2" fmla="*/ 8 w 484"/>
                <a:gd name="T3" fmla="*/ 677 h 781"/>
                <a:gd name="T4" fmla="*/ 0 w 484"/>
                <a:gd name="T5" fmla="*/ 550 h 781"/>
                <a:gd name="T6" fmla="*/ 27 w 484"/>
                <a:gd name="T7" fmla="*/ 464 h 781"/>
                <a:gd name="T8" fmla="*/ 52 w 484"/>
                <a:gd name="T9" fmla="*/ 377 h 781"/>
                <a:gd name="T10" fmla="*/ 90 w 484"/>
                <a:gd name="T11" fmla="*/ 313 h 781"/>
                <a:gd name="T12" fmla="*/ 128 w 484"/>
                <a:gd name="T13" fmla="*/ 284 h 781"/>
                <a:gd name="T14" fmla="*/ 168 w 484"/>
                <a:gd name="T15" fmla="*/ 253 h 781"/>
                <a:gd name="T16" fmla="*/ 207 w 484"/>
                <a:gd name="T17" fmla="*/ 222 h 781"/>
                <a:gd name="T18" fmla="*/ 244 w 484"/>
                <a:gd name="T19" fmla="*/ 191 h 781"/>
                <a:gd name="T20" fmla="*/ 278 w 484"/>
                <a:gd name="T21" fmla="*/ 159 h 781"/>
                <a:gd name="T22" fmla="*/ 307 w 484"/>
                <a:gd name="T23" fmla="*/ 106 h 781"/>
                <a:gd name="T24" fmla="*/ 343 w 484"/>
                <a:gd name="T25" fmla="*/ 40 h 781"/>
                <a:gd name="T26" fmla="*/ 370 w 484"/>
                <a:gd name="T27" fmla="*/ 11 h 781"/>
                <a:gd name="T28" fmla="*/ 386 w 484"/>
                <a:gd name="T29" fmla="*/ 3 h 781"/>
                <a:gd name="T30" fmla="*/ 402 w 484"/>
                <a:gd name="T31" fmla="*/ 0 h 781"/>
                <a:gd name="T32" fmla="*/ 390 w 484"/>
                <a:gd name="T33" fmla="*/ 42 h 781"/>
                <a:gd name="T34" fmla="*/ 341 w 484"/>
                <a:gd name="T35" fmla="*/ 140 h 781"/>
                <a:gd name="T36" fmla="*/ 302 w 484"/>
                <a:gd name="T37" fmla="*/ 179 h 781"/>
                <a:gd name="T38" fmla="*/ 288 w 484"/>
                <a:gd name="T39" fmla="*/ 181 h 781"/>
                <a:gd name="T40" fmla="*/ 236 w 484"/>
                <a:gd name="T41" fmla="*/ 216 h 781"/>
                <a:gd name="T42" fmla="*/ 169 w 484"/>
                <a:gd name="T43" fmla="*/ 277 h 781"/>
                <a:gd name="T44" fmla="*/ 103 w 484"/>
                <a:gd name="T45" fmla="*/ 337 h 781"/>
                <a:gd name="T46" fmla="*/ 98 w 484"/>
                <a:gd name="T47" fmla="*/ 378 h 781"/>
                <a:gd name="T48" fmla="*/ 122 w 484"/>
                <a:gd name="T49" fmla="*/ 387 h 781"/>
                <a:gd name="T50" fmla="*/ 175 w 484"/>
                <a:gd name="T51" fmla="*/ 340 h 781"/>
                <a:gd name="T52" fmla="*/ 260 w 484"/>
                <a:gd name="T53" fmla="*/ 253 h 781"/>
                <a:gd name="T54" fmla="*/ 262 w 484"/>
                <a:gd name="T55" fmla="*/ 367 h 781"/>
                <a:gd name="T56" fmla="*/ 289 w 484"/>
                <a:gd name="T57" fmla="*/ 510 h 781"/>
                <a:gd name="T58" fmla="*/ 346 w 484"/>
                <a:gd name="T59" fmla="*/ 624 h 781"/>
                <a:gd name="T60" fmla="*/ 409 w 484"/>
                <a:gd name="T61" fmla="*/ 658 h 781"/>
                <a:gd name="T62" fmla="*/ 438 w 484"/>
                <a:gd name="T63" fmla="*/ 586 h 781"/>
                <a:gd name="T64" fmla="*/ 459 w 484"/>
                <a:gd name="T65" fmla="*/ 442 h 781"/>
                <a:gd name="T66" fmla="*/ 469 w 484"/>
                <a:gd name="T67" fmla="*/ 343 h 781"/>
                <a:gd name="T68" fmla="*/ 484 w 484"/>
                <a:gd name="T69" fmla="*/ 322 h 781"/>
                <a:gd name="T70" fmla="*/ 470 w 484"/>
                <a:gd name="T71" fmla="*/ 484 h 781"/>
                <a:gd name="T72" fmla="*/ 446 w 484"/>
                <a:gd name="T73" fmla="*/ 640 h 781"/>
                <a:gd name="T74" fmla="*/ 424 w 484"/>
                <a:gd name="T75" fmla="*/ 746 h 781"/>
                <a:gd name="T76" fmla="*/ 369 w 484"/>
                <a:gd name="T77" fmla="*/ 761 h 781"/>
                <a:gd name="T78" fmla="*/ 305 w 484"/>
                <a:gd name="T79" fmla="*/ 773 h 781"/>
                <a:gd name="T80" fmla="*/ 241 w 484"/>
                <a:gd name="T81" fmla="*/ 780 h 781"/>
                <a:gd name="T82" fmla="*/ 180 w 484"/>
                <a:gd name="T83" fmla="*/ 780 h 781"/>
                <a:gd name="T84" fmla="*/ 128 w 484"/>
                <a:gd name="T85" fmla="*/ 76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" h="781">
                  <a:moveTo>
                    <a:pt x="128" y="769"/>
                  </a:moveTo>
                  <a:lnTo>
                    <a:pt x="86" y="752"/>
                  </a:lnTo>
                  <a:lnTo>
                    <a:pt x="55" y="737"/>
                  </a:lnTo>
                  <a:lnTo>
                    <a:pt x="32" y="721"/>
                  </a:lnTo>
                  <a:lnTo>
                    <a:pt x="17" y="701"/>
                  </a:lnTo>
                  <a:lnTo>
                    <a:pt x="8" y="677"/>
                  </a:lnTo>
                  <a:lnTo>
                    <a:pt x="4" y="645"/>
                  </a:lnTo>
                  <a:lnTo>
                    <a:pt x="1" y="603"/>
                  </a:lnTo>
                  <a:lnTo>
                    <a:pt x="0" y="550"/>
                  </a:lnTo>
                  <a:lnTo>
                    <a:pt x="10" y="523"/>
                  </a:lnTo>
                  <a:lnTo>
                    <a:pt x="19" y="493"/>
                  </a:lnTo>
                  <a:lnTo>
                    <a:pt x="27" y="464"/>
                  </a:lnTo>
                  <a:lnTo>
                    <a:pt x="35" y="434"/>
                  </a:lnTo>
                  <a:lnTo>
                    <a:pt x="43" y="405"/>
                  </a:lnTo>
                  <a:lnTo>
                    <a:pt x="52" y="377"/>
                  </a:lnTo>
                  <a:lnTo>
                    <a:pt x="63" y="349"/>
                  </a:lnTo>
                  <a:lnTo>
                    <a:pt x="78" y="322"/>
                  </a:lnTo>
                  <a:lnTo>
                    <a:pt x="90" y="313"/>
                  </a:lnTo>
                  <a:lnTo>
                    <a:pt x="103" y="304"/>
                  </a:lnTo>
                  <a:lnTo>
                    <a:pt x="115" y="294"/>
                  </a:lnTo>
                  <a:lnTo>
                    <a:pt x="128" y="284"/>
                  </a:lnTo>
                  <a:lnTo>
                    <a:pt x="142" y="274"/>
                  </a:lnTo>
                  <a:lnTo>
                    <a:pt x="154" y="264"/>
                  </a:lnTo>
                  <a:lnTo>
                    <a:pt x="168" y="253"/>
                  </a:lnTo>
                  <a:lnTo>
                    <a:pt x="181" y="243"/>
                  </a:lnTo>
                  <a:lnTo>
                    <a:pt x="195" y="232"/>
                  </a:lnTo>
                  <a:lnTo>
                    <a:pt x="207" y="222"/>
                  </a:lnTo>
                  <a:lnTo>
                    <a:pt x="220" y="212"/>
                  </a:lnTo>
                  <a:lnTo>
                    <a:pt x="233" y="201"/>
                  </a:lnTo>
                  <a:lnTo>
                    <a:pt x="244" y="191"/>
                  </a:lnTo>
                  <a:lnTo>
                    <a:pt x="256" y="179"/>
                  </a:lnTo>
                  <a:lnTo>
                    <a:pt x="267" y="169"/>
                  </a:lnTo>
                  <a:lnTo>
                    <a:pt x="278" y="159"/>
                  </a:lnTo>
                  <a:lnTo>
                    <a:pt x="286" y="145"/>
                  </a:lnTo>
                  <a:lnTo>
                    <a:pt x="295" y="126"/>
                  </a:lnTo>
                  <a:lnTo>
                    <a:pt x="307" y="106"/>
                  </a:lnTo>
                  <a:lnTo>
                    <a:pt x="319" y="83"/>
                  </a:lnTo>
                  <a:lnTo>
                    <a:pt x="331" y="61"/>
                  </a:lnTo>
                  <a:lnTo>
                    <a:pt x="343" y="40"/>
                  </a:lnTo>
                  <a:lnTo>
                    <a:pt x="355" y="24"/>
                  </a:lnTo>
                  <a:lnTo>
                    <a:pt x="364" y="14"/>
                  </a:lnTo>
                  <a:lnTo>
                    <a:pt x="370" y="11"/>
                  </a:lnTo>
                  <a:lnTo>
                    <a:pt x="376" y="9"/>
                  </a:lnTo>
                  <a:lnTo>
                    <a:pt x="381" y="6"/>
                  </a:lnTo>
                  <a:lnTo>
                    <a:pt x="386" y="3"/>
                  </a:lnTo>
                  <a:lnTo>
                    <a:pt x="392" y="2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9" y="0"/>
                  </a:lnTo>
                  <a:lnTo>
                    <a:pt x="402" y="16"/>
                  </a:lnTo>
                  <a:lnTo>
                    <a:pt x="390" y="42"/>
                  </a:lnTo>
                  <a:lnTo>
                    <a:pt x="375" y="75"/>
                  </a:lnTo>
                  <a:lnTo>
                    <a:pt x="358" y="109"/>
                  </a:lnTo>
                  <a:lnTo>
                    <a:pt x="341" y="140"/>
                  </a:lnTo>
                  <a:lnTo>
                    <a:pt x="325" y="166"/>
                  </a:lnTo>
                  <a:lnTo>
                    <a:pt x="311" y="181"/>
                  </a:lnTo>
                  <a:lnTo>
                    <a:pt x="302" y="179"/>
                  </a:lnTo>
                  <a:lnTo>
                    <a:pt x="297" y="181"/>
                  </a:lnTo>
                  <a:lnTo>
                    <a:pt x="293" y="181"/>
                  </a:lnTo>
                  <a:lnTo>
                    <a:pt x="288" y="181"/>
                  </a:lnTo>
                  <a:lnTo>
                    <a:pt x="284" y="182"/>
                  </a:lnTo>
                  <a:lnTo>
                    <a:pt x="259" y="198"/>
                  </a:lnTo>
                  <a:lnTo>
                    <a:pt x="236" y="216"/>
                  </a:lnTo>
                  <a:lnTo>
                    <a:pt x="213" y="236"/>
                  </a:lnTo>
                  <a:lnTo>
                    <a:pt x="191" y="257"/>
                  </a:lnTo>
                  <a:lnTo>
                    <a:pt x="169" y="277"/>
                  </a:lnTo>
                  <a:lnTo>
                    <a:pt x="148" y="298"/>
                  </a:lnTo>
                  <a:lnTo>
                    <a:pt x="125" y="318"/>
                  </a:lnTo>
                  <a:lnTo>
                    <a:pt x="103" y="337"/>
                  </a:lnTo>
                  <a:lnTo>
                    <a:pt x="100" y="349"/>
                  </a:lnTo>
                  <a:lnTo>
                    <a:pt x="99" y="363"/>
                  </a:lnTo>
                  <a:lnTo>
                    <a:pt x="98" y="378"/>
                  </a:lnTo>
                  <a:lnTo>
                    <a:pt x="99" y="389"/>
                  </a:lnTo>
                  <a:lnTo>
                    <a:pt x="110" y="391"/>
                  </a:lnTo>
                  <a:lnTo>
                    <a:pt x="122" y="387"/>
                  </a:lnTo>
                  <a:lnTo>
                    <a:pt x="137" y="377"/>
                  </a:lnTo>
                  <a:lnTo>
                    <a:pt x="154" y="360"/>
                  </a:lnTo>
                  <a:lnTo>
                    <a:pt x="175" y="340"/>
                  </a:lnTo>
                  <a:lnTo>
                    <a:pt x="199" y="314"/>
                  </a:lnTo>
                  <a:lnTo>
                    <a:pt x="227" y="285"/>
                  </a:lnTo>
                  <a:lnTo>
                    <a:pt x="260" y="253"/>
                  </a:lnTo>
                  <a:lnTo>
                    <a:pt x="260" y="281"/>
                  </a:lnTo>
                  <a:lnTo>
                    <a:pt x="262" y="318"/>
                  </a:lnTo>
                  <a:lnTo>
                    <a:pt x="262" y="367"/>
                  </a:lnTo>
                  <a:lnTo>
                    <a:pt x="262" y="432"/>
                  </a:lnTo>
                  <a:lnTo>
                    <a:pt x="274" y="469"/>
                  </a:lnTo>
                  <a:lnTo>
                    <a:pt x="289" y="510"/>
                  </a:lnTo>
                  <a:lnTo>
                    <a:pt x="307" y="552"/>
                  </a:lnTo>
                  <a:lnTo>
                    <a:pt x="326" y="591"/>
                  </a:lnTo>
                  <a:lnTo>
                    <a:pt x="346" y="624"/>
                  </a:lnTo>
                  <a:lnTo>
                    <a:pt x="367" y="648"/>
                  </a:lnTo>
                  <a:lnTo>
                    <a:pt x="388" y="661"/>
                  </a:lnTo>
                  <a:lnTo>
                    <a:pt x="409" y="658"/>
                  </a:lnTo>
                  <a:lnTo>
                    <a:pt x="420" y="648"/>
                  </a:lnTo>
                  <a:lnTo>
                    <a:pt x="429" y="623"/>
                  </a:lnTo>
                  <a:lnTo>
                    <a:pt x="438" y="586"/>
                  </a:lnTo>
                  <a:lnTo>
                    <a:pt x="446" y="541"/>
                  </a:lnTo>
                  <a:lnTo>
                    <a:pt x="453" y="492"/>
                  </a:lnTo>
                  <a:lnTo>
                    <a:pt x="459" y="442"/>
                  </a:lnTo>
                  <a:lnTo>
                    <a:pt x="462" y="396"/>
                  </a:lnTo>
                  <a:lnTo>
                    <a:pt x="463" y="357"/>
                  </a:lnTo>
                  <a:lnTo>
                    <a:pt x="469" y="343"/>
                  </a:lnTo>
                  <a:lnTo>
                    <a:pt x="475" y="326"/>
                  </a:lnTo>
                  <a:lnTo>
                    <a:pt x="479" y="317"/>
                  </a:lnTo>
                  <a:lnTo>
                    <a:pt x="484" y="322"/>
                  </a:lnTo>
                  <a:lnTo>
                    <a:pt x="482" y="377"/>
                  </a:lnTo>
                  <a:lnTo>
                    <a:pt x="477" y="430"/>
                  </a:lnTo>
                  <a:lnTo>
                    <a:pt x="470" y="484"/>
                  </a:lnTo>
                  <a:lnTo>
                    <a:pt x="462" y="536"/>
                  </a:lnTo>
                  <a:lnTo>
                    <a:pt x="453" y="589"/>
                  </a:lnTo>
                  <a:lnTo>
                    <a:pt x="446" y="640"/>
                  </a:lnTo>
                  <a:lnTo>
                    <a:pt x="441" y="691"/>
                  </a:lnTo>
                  <a:lnTo>
                    <a:pt x="439" y="742"/>
                  </a:lnTo>
                  <a:lnTo>
                    <a:pt x="424" y="746"/>
                  </a:lnTo>
                  <a:lnTo>
                    <a:pt x="407" y="752"/>
                  </a:lnTo>
                  <a:lnTo>
                    <a:pt x="388" y="757"/>
                  </a:lnTo>
                  <a:lnTo>
                    <a:pt x="369" y="761"/>
                  </a:lnTo>
                  <a:lnTo>
                    <a:pt x="348" y="766"/>
                  </a:lnTo>
                  <a:lnTo>
                    <a:pt x="327" y="769"/>
                  </a:lnTo>
                  <a:lnTo>
                    <a:pt x="305" y="773"/>
                  </a:lnTo>
                  <a:lnTo>
                    <a:pt x="284" y="776"/>
                  </a:lnTo>
                  <a:lnTo>
                    <a:pt x="263" y="779"/>
                  </a:lnTo>
                  <a:lnTo>
                    <a:pt x="241" y="780"/>
                  </a:lnTo>
                  <a:lnTo>
                    <a:pt x="220" y="781"/>
                  </a:lnTo>
                  <a:lnTo>
                    <a:pt x="199" y="781"/>
                  </a:lnTo>
                  <a:lnTo>
                    <a:pt x="180" y="780"/>
                  </a:lnTo>
                  <a:lnTo>
                    <a:pt x="161" y="777"/>
                  </a:lnTo>
                  <a:lnTo>
                    <a:pt x="144" y="774"/>
                  </a:lnTo>
                  <a:lnTo>
                    <a:pt x="128" y="76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571" y="2422"/>
              <a:ext cx="35" cy="88"/>
            </a:xfrm>
            <a:custGeom>
              <a:avLst/>
              <a:gdLst>
                <a:gd name="T0" fmla="*/ 0 w 69"/>
                <a:gd name="T1" fmla="*/ 131 h 178"/>
                <a:gd name="T2" fmla="*/ 2 w 69"/>
                <a:gd name="T3" fmla="*/ 120 h 178"/>
                <a:gd name="T4" fmla="*/ 8 w 69"/>
                <a:gd name="T5" fmla="*/ 104 h 178"/>
                <a:gd name="T6" fmla="*/ 17 w 69"/>
                <a:gd name="T7" fmla="*/ 83 h 178"/>
                <a:gd name="T8" fmla="*/ 29 w 69"/>
                <a:gd name="T9" fmla="*/ 61 h 178"/>
                <a:gd name="T10" fmla="*/ 40 w 69"/>
                <a:gd name="T11" fmla="*/ 39 h 178"/>
                <a:gd name="T12" fmla="*/ 52 w 69"/>
                <a:gd name="T13" fmla="*/ 21 h 178"/>
                <a:gd name="T14" fmla="*/ 62 w 69"/>
                <a:gd name="T15" fmla="*/ 7 h 178"/>
                <a:gd name="T16" fmla="*/ 69 w 69"/>
                <a:gd name="T17" fmla="*/ 0 h 178"/>
                <a:gd name="T18" fmla="*/ 66 w 69"/>
                <a:gd name="T19" fmla="*/ 22 h 178"/>
                <a:gd name="T20" fmla="*/ 62 w 69"/>
                <a:gd name="T21" fmla="*/ 43 h 178"/>
                <a:gd name="T22" fmla="*/ 59 w 69"/>
                <a:gd name="T23" fmla="*/ 65 h 178"/>
                <a:gd name="T24" fmla="*/ 54 w 69"/>
                <a:gd name="T25" fmla="*/ 85 h 178"/>
                <a:gd name="T26" fmla="*/ 47 w 69"/>
                <a:gd name="T27" fmla="*/ 110 h 178"/>
                <a:gd name="T28" fmla="*/ 39 w 69"/>
                <a:gd name="T29" fmla="*/ 140 h 178"/>
                <a:gd name="T30" fmla="*/ 31 w 69"/>
                <a:gd name="T31" fmla="*/ 166 h 178"/>
                <a:gd name="T32" fmla="*/ 26 w 69"/>
                <a:gd name="T33" fmla="*/ 178 h 178"/>
                <a:gd name="T34" fmla="*/ 23 w 69"/>
                <a:gd name="T35" fmla="*/ 175 h 178"/>
                <a:gd name="T36" fmla="*/ 17 w 69"/>
                <a:gd name="T37" fmla="*/ 166 h 178"/>
                <a:gd name="T38" fmla="*/ 10 w 69"/>
                <a:gd name="T39" fmla="*/ 152 h 178"/>
                <a:gd name="T40" fmla="*/ 0 w 69"/>
                <a:gd name="T41" fmla="*/ 1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78">
                  <a:moveTo>
                    <a:pt x="0" y="131"/>
                  </a:moveTo>
                  <a:lnTo>
                    <a:pt x="2" y="120"/>
                  </a:lnTo>
                  <a:lnTo>
                    <a:pt x="8" y="104"/>
                  </a:lnTo>
                  <a:lnTo>
                    <a:pt x="17" y="83"/>
                  </a:lnTo>
                  <a:lnTo>
                    <a:pt x="29" y="61"/>
                  </a:lnTo>
                  <a:lnTo>
                    <a:pt x="40" y="39"/>
                  </a:lnTo>
                  <a:lnTo>
                    <a:pt x="52" y="21"/>
                  </a:lnTo>
                  <a:lnTo>
                    <a:pt x="62" y="7"/>
                  </a:lnTo>
                  <a:lnTo>
                    <a:pt x="69" y="0"/>
                  </a:lnTo>
                  <a:lnTo>
                    <a:pt x="66" y="22"/>
                  </a:lnTo>
                  <a:lnTo>
                    <a:pt x="62" y="43"/>
                  </a:lnTo>
                  <a:lnTo>
                    <a:pt x="59" y="65"/>
                  </a:lnTo>
                  <a:lnTo>
                    <a:pt x="54" y="85"/>
                  </a:lnTo>
                  <a:lnTo>
                    <a:pt x="47" y="110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6" y="178"/>
                  </a:lnTo>
                  <a:lnTo>
                    <a:pt x="23" y="175"/>
                  </a:lnTo>
                  <a:lnTo>
                    <a:pt x="17" y="166"/>
                  </a:lnTo>
                  <a:lnTo>
                    <a:pt x="10" y="152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47" y="2423"/>
              <a:ext cx="23" cy="38"/>
            </a:xfrm>
            <a:custGeom>
              <a:avLst/>
              <a:gdLst>
                <a:gd name="T0" fmla="*/ 5 w 46"/>
                <a:gd name="T1" fmla="*/ 0 h 76"/>
                <a:gd name="T2" fmla="*/ 10 w 46"/>
                <a:gd name="T3" fmla="*/ 5 h 76"/>
                <a:gd name="T4" fmla="*/ 16 w 46"/>
                <a:gd name="T5" fmla="*/ 11 h 76"/>
                <a:gd name="T6" fmla="*/ 21 w 46"/>
                <a:gd name="T7" fmla="*/ 18 h 76"/>
                <a:gd name="T8" fmla="*/ 28 w 46"/>
                <a:gd name="T9" fmla="*/ 25 h 76"/>
                <a:gd name="T10" fmla="*/ 34 w 46"/>
                <a:gd name="T11" fmla="*/ 32 h 76"/>
                <a:gd name="T12" fmla="*/ 40 w 46"/>
                <a:gd name="T13" fmla="*/ 39 h 76"/>
                <a:gd name="T14" fmla="*/ 43 w 46"/>
                <a:gd name="T15" fmla="*/ 44 h 76"/>
                <a:gd name="T16" fmla="*/ 46 w 46"/>
                <a:gd name="T17" fmla="*/ 49 h 76"/>
                <a:gd name="T18" fmla="*/ 41 w 46"/>
                <a:gd name="T19" fmla="*/ 56 h 76"/>
                <a:gd name="T20" fmla="*/ 36 w 46"/>
                <a:gd name="T21" fmla="*/ 62 h 76"/>
                <a:gd name="T22" fmla="*/ 31 w 46"/>
                <a:gd name="T23" fmla="*/ 69 h 76"/>
                <a:gd name="T24" fmla="*/ 26 w 46"/>
                <a:gd name="T25" fmla="*/ 76 h 76"/>
                <a:gd name="T26" fmla="*/ 23 w 46"/>
                <a:gd name="T27" fmla="*/ 73 h 76"/>
                <a:gd name="T28" fmla="*/ 18 w 46"/>
                <a:gd name="T29" fmla="*/ 64 h 76"/>
                <a:gd name="T30" fmla="*/ 11 w 46"/>
                <a:gd name="T31" fmla="*/ 51 h 76"/>
                <a:gd name="T32" fmla="*/ 5 w 46"/>
                <a:gd name="T33" fmla="*/ 38 h 76"/>
                <a:gd name="T34" fmla="*/ 1 w 46"/>
                <a:gd name="T35" fmla="*/ 23 h 76"/>
                <a:gd name="T36" fmla="*/ 0 w 46"/>
                <a:gd name="T37" fmla="*/ 10 h 76"/>
                <a:gd name="T38" fmla="*/ 0 w 46"/>
                <a:gd name="T39" fmla="*/ 2 h 76"/>
                <a:gd name="T40" fmla="*/ 5 w 46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76">
                  <a:moveTo>
                    <a:pt x="5" y="0"/>
                  </a:moveTo>
                  <a:lnTo>
                    <a:pt x="10" y="5"/>
                  </a:lnTo>
                  <a:lnTo>
                    <a:pt x="16" y="11"/>
                  </a:lnTo>
                  <a:lnTo>
                    <a:pt x="21" y="18"/>
                  </a:lnTo>
                  <a:lnTo>
                    <a:pt x="28" y="25"/>
                  </a:lnTo>
                  <a:lnTo>
                    <a:pt x="34" y="32"/>
                  </a:lnTo>
                  <a:lnTo>
                    <a:pt x="40" y="39"/>
                  </a:lnTo>
                  <a:lnTo>
                    <a:pt x="43" y="44"/>
                  </a:lnTo>
                  <a:lnTo>
                    <a:pt x="46" y="49"/>
                  </a:lnTo>
                  <a:lnTo>
                    <a:pt x="41" y="56"/>
                  </a:lnTo>
                  <a:lnTo>
                    <a:pt x="36" y="62"/>
                  </a:lnTo>
                  <a:lnTo>
                    <a:pt x="31" y="69"/>
                  </a:lnTo>
                  <a:lnTo>
                    <a:pt x="26" y="76"/>
                  </a:lnTo>
                  <a:lnTo>
                    <a:pt x="23" y="73"/>
                  </a:lnTo>
                  <a:lnTo>
                    <a:pt x="18" y="64"/>
                  </a:lnTo>
                  <a:lnTo>
                    <a:pt x="11" y="51"/>
                  </a:lnTo>
                  <a:lnTo>
                    <a:pt x="5" y="38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547" y="2127"/>
              <a:ext cx="201" cy="299"/>
            </a:xfrm>
            <a:custGeom>
              <a:avLst/>
              <a:gdLst>
                <a:gd name="T0" fmla="*/ 35 w 403"/>
                <a:gd name="T1" fmla="*/ 582 h 598"/>
                <a:gd name="T2" fmla="*/ 18 w 403"/>
                <a:gd name="T3" fmla="*/ 558 h 598"/>
                <a:gd name="T4" fmla="*/ 0 w 403"/>
                <a:gd name="T5" fmla="*/ 534 h 598"/>
                <a:gd name="T6" fmla="*/ 4 w 403"/>
                <a:gd name="T7" fmla="*/ 477 h 598"/>
                <a:gd name="T8" fmla="*/ 19 w 403"/>
                <a:gd name="T9" fmla="*/ 440 h 598"/>
                <a:gd name="T10" fmla="*/ 60 w 403"/>
                <a:gd name="T11" fmla="*/ 368 h 598"/>
                <a:gd name="T12" fmla="*/ 113 w 403"/>
                <a:gd name="T13" fmla="*/ 232 h 598"/>
                <a:gd name="T14" fmla="*/ 167 w 403"/>
                <a:gd name="T15" fmla="*/ 112 h 598"/>
                <a:gd name="T16" fmla="*/ 214 w 403"/>
                <a:gd name="T17" fmla="*/ 67 h 598"/>
                <a:gd name="T18" fmla="*/ 252 w 403"/>
                <a:gd name="T19" fmla="*/ 32 h 598"/>
                <a:gd name="T20" fmla="*/ 288 w 403"/>
                <a:gd name="T21" fmla="*/ 0 h 598"/>
                <a:gd name="T22" fmla="*/ 315 w 403"/>
                <a:gd name="T23" fmla="*/ 5 h 598"/>
                <a:gd name="T24" fmla="*/ 340 w 403"/>
                <a:gd name="T25" fmla="*/ 14 h 598"/>
                <a:gd name="T26" fmla="*/ 330 w 403"/>
                <a:gd name="T27" fmla="*/ 32 h 598"/>
                <a:gd name="T28" fmla="*/ 278 w 403"/>
                <a:gd name="T29" fmla="*/ 57 h 598"/>
                <a:gd name="T30" fmla="*/ 233 w 403"/>
                <a:gd name="T31" fmla="*/ 92 h 598"/>
                <a:gd name="T32" fmla="*/ 227 w 403"/>
                <a:gd name="T33" fmla="*/ 118 h 598"/>
                <a:gd name="T34" fmla="*/ 247 w 403"/>
                <a:gd name="T35" fmla="*/ 123 h 598"/>
                <a:gd name="T36" fmla="*/ 270 w 403"/>
                <a:gd name="T37" fmla="*/ 103 h 598"/>
                <a:gd name="T38" fmla="*/ 293 w 403"/>
                <a:gd name="T39" fmla="*/ 83 h 598"/>
                <a:gd name="T40" fmla="*/ 317 w 403"/>
                <a:gd name="T41" fmla="*/ 74 h 598"/>
                <a:gd name="T42" fmla="*/ 337 w 403"/>
                <a:gd name="T43" fmla="*/ 67 h 598"/>
                <a:gd name="T44" fmla="*/ 376 w 403"/>
                <a:gd name="T45" fmla="*/ 62 h 598"/>
                <a:gd name="T46" fmla="*/ 383 w 403"/>
                <a:gd name="T47" fmla="*/ 79 h 598"/>
                <a:gd name="T48" fmla="*/ 370 w 403"/>
                <a:gd name="T49" fmla="*/ 87 h 598"/>
                <a:gd name="T50" fmla="*/ 351 w 403"/>
                <a:gd name="T51" fmla="*/ 92 h 598"/>
                <a:gd name="T52" fmla="*/ 330 w 403"/>
                <a:gd name="T53" fmla="*/ 98 h 598"/>
                <a:gd name="T54" fmla="*/ 297 w 403"/>
                <a:gd name="T55" fmla="*/ 121 h 598"/>
                <a:gd name="T56" fmla="*/ 279 w 403"/>
                <a:gd name="T57" fmla="*/ 135 h 598"/>
                <a:gd name="T58" fmla="*/ 264 w 403"/>
                <a:gd name="T59" fmla="*/ 157 h 598"/>
                <a:gd name="T60" fmla="*/ 275 w 403"/>
                <a:gd name="T61" fmla="*/ 168 h 598"/>
                <a:gd name="T62" fmla="*/ 294 w 403"/>
                <a:gd name="T63" fmla="*/ 159 h 598"/>
                <a:gd name="T64" fmla="*/ 316 w 403"/>
                <a:gd name="T65" fmla="*/ 147 h 598"/>
                <a:gd name="T66" fmla="*/ 336 w 403"/>
                <a:gd name="T67" fmla="*/ 135 h 598"/>
                <a:gd name="T68" fmla="*/ 368 w 403"/>
                <a:gd name="T69" fmla="*/ 119 h 598"/>
                <a:gd name="T70" fmla="*/ 391 w 403"/>
                <a:gd name="T71" fmla="*/ 122 h 598"/>
                <a:gd name="T72" fmla="*/ 374 w 403"/>
                <a:gd name="T73" fmla="*/ 144 h 598"/>
                <a:gd name="T74" fmla="*/ 325 w 403"/>
                <a:gd name="T75" fmla="*/ 171 h 598"/>
                <a:gd name="T76" fmla="*/ 298 w 403"/>
                <a:gd name="T77" fmla="*/ 188 h 598"/>
                <a:gd name="T78" fmla="*/ 278 w 403"/>
                <a:gd name="T79" fmla="*/ 204 h 598"/>
                <a:gd name="T80" fmla="*/ 280 w 403"/>
                <a:gd name="T81" fmla="*/ 214 h 598"/>
                <a:gd name="T82" fmla="*/ 309 w 403"/>
                <a:gd name="T83" fmla="*/ 209 h 598"/>
                <a:gd name="T84" fmla="*/ 346 w 403"/>
                <a:gd name="T85" fmla="*/ 188 h 598"/>
                <a:gd name="T86" fmla="*/ 385 w 403"/>
                <a:gd name="T87" fmla="*/ 178 h 598"/>
                <a:gd name="T88" fmla="*/ 403 w 403"/>
                <a:gd name="T89" fmla="*/ 194 h 598"/>
                <a:gd name="T90" fmla="*/ 391 w 403"/>
                <a:gd name="T91" fmla="*/ 210 h 598"/>
                <a:gd name="T92" fmla="*/ 369 w 403"/>
                <a:gd name="T93" fmla="*/ 213 h 598"/>
                <a:gd name="T94" fmla="*/ 348 w 403"/>
                <a:gd name="T95" fmla="*/ 223 h 598"/>
                <a:gd name="T96" fmla="*/ 318 w 403"/>
                <a:gd name="T97" fmla="*/ 241 h 598"/>
                <a:gd name="T98" fmla="*/ 286 w 403"/>
                <a:gd name="T99" fmla="*/ 266 h 598"/>
                <a:gd name="T100" fmla="*/ 269 w 403"/>
                <a:gd name="T101" fmla="*/ 301 h 598"/>
                <a:gd name="T102" fmla="*/ 241 w 403"/>
                <a:gd name="T103" fmla="*/ 341 h 598"/>
                <a:gd name="T104" fmla="*/ 209 w 403"/>
                <a:gd name="T105" fmla="*/ 371 h 598"/>
                <a:gd name="T106" fmla="*/ 170 w 403"/>
                <a:gd name="T107" fmla="*/ 410 h 598"/>
                <a:gd name="T108" fmla="*/ 124 w 403"/>
                <a:gd name="T109" fmla="*/ 509 h 598"/>
                <a:gd name="T110" fmla="*/ 66 w 403"/>
                <a:gd name="T111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" h="598">
                  <a:moveTo>
                    <a:pt x="46" y="598"/>
                  </a:moveTo>
                  <a:lnTo>
                    <a:pt x="41" y="590"/>
                  </a:lnTo>
                  <a:lnTo>
                    <a:pt x="35" y="582"/>
                  </a:lnTo>
                  <a:lnTo>
                    <a:pt x="29" y="574"/>
                  </a:lnTo>
                  <a:lnTo>
                    <a:pt x="23" y="566"/>
                  </a:lnTo>
                  <a:lnTo>
                    <a:pt x="18" y="558"/>
                  </a:lnTo>
                  <a:lnTo>
                    <a:pt x="12" y="551"/>
                  </a:lnTo>
                  <a:lnTo>
                    <a:pt x="6" y="542"/>
                  </a:lnTo>
                  <a:lnTo>
                    <a:pt x="0" y="534"/>
                  </a:lnTo>
                  <a:lnTo>
                    <a:pt x="2" y="509"/>
                  </a:lnTo>
                  <a:lnTo>
                    <a:pt x="3" y="491"/>
                  </a:lnTo>
                  <a:lnTo>
                    <a:pt x="4" y="477"/>
                  </a:lnTo>
                  <a:lnTo>
                    <a:pt x="7" y="465"/>
                  </a:lnTo>
                  <a:lnTo>
                    <a:pt x="12" y="453"/>
                  </a:lnTo>
                  <a:lnTo>
                    <a:pt x="19" y="440"/>
                  </a:lnTo>
                  <a:lnTo>
                    <a:pt x="29" y="425"/>
                  </a:lnTo>
                  <a:lnTo>
                    <a:pt x="42" y="407"/>
                  </a:lnTo>
                  <a:lnTo>
                    <a:pt x="60" y="368"/>
                  </a:lnTo>
                  <a:lnTo>
                    <a:pt x="78" y="324"/>
                  </a:lnTo>
                  <a:lnTo>
                    <a:pt x="96" y="278"/>
                  </a:lnTo>
                  <a:lnTo>
                    <a:pt x="113" y="232"/>
                  </a:lnTo>
                  <a:lnTo>
                    <a:pt x="131" y="188"/>
                  </a:lnTo>
                  <a:lnTo>
                    <a:pt x="149" y="148"/>
                  </a:lnTo>
                  <a:lnTo>
                    <a:pt x="167" y="112"/>
                  </a:lnTo>
                  <a:lnTo>
                    <a:pt x="187" y="85"/>
                  </a:lnTo>
                  <a:lnTo>
                    <a:pt x="201" y="76"/>
                  </a:lnTo>
                  <a:lnTo>
                    <a:pt x="214" y="67"/>
                  </a:lnTo>
                  <a:lnTo>
                    <a:pt x="226" y="55"/>
                  </a:lnTo>
                  <a:lnTo>
                    <a:pt x="239" y="44"/>
                  </a:lnTo>
                  <a:lnTo>
                    <a:pt x="252" y="32"/>
                  </a:lnTo>
                  <a:lnTo>
                    <a:pt x="264" y="21"/>
                  </a:lnTo>
                  <a:lnTo>
                    <a:pt x="276" y="11"/>
                  </a:lnTo>
                  <a:lnTo>
                    <a:pt x="288" y="0"/>
                  </a:lnTo>
                  <a:lnTo>
                    <a:pt x="297" y="1"/>
                  </a:lnTo>
                  <a:lnTo>
                    <a:pt x="306" y="4"/>
                  </a:lnTo>
                  <a:lnTo>
                    <a:pt x="315" y="5"/>
                  </a:lnTo>
                  <a:lnTo>
                    <a:pt x="324" y="7"/>
                  </a:lnTo>
                  <a:lnTo>
                    <a:pt x="333" y="9"/>
                  </a:lnTo>
                  <a:lnTo>
                    <a:pt x="340" y="14"/>
                  </a:lnTo>
                  <a:lnTo>
                    <a:pt x="346" y="19"/>
                  </a:lnTo>
                  <a:lnTo>
                    <a:pt x="348" y="26"/>
                  </a:lnTo>
                  <a:lnTo>
                    <a:pt x="330" y="32"/>
                  </a:lnTo>
                  <a:lnTo>
                    <a:pt x="311" y="39"/>
                  </a:lnTo>
                  <a:lnTo>
                    <a:pt x="294" y="47"/>
                  </a:lnTo>
                  <a:lnTo>
                    <a:pt x="278" y="57"/>
                  </a:lnTo>
                  <a:lnTo>
                    <a:pt x="262" y="68"/>
                  </a:lnTo>
                  <a:lnTo>
                    <a:pt x="247" y="80"/>
                  </a:lnTo>
                  <a:lnTo>
                    <a:pt x="233" y="92"/>
                  </a:lnTo>
                  <a:lnTo>
                    <a:pt x="219" y="106"/>
                  </a:lnTo>
                  <a:lnTo>
                    <a:pt x="222" y="112"/>
                  </a:lnTo>
                  <a:lnTo>
                    <a:pt x="227" y="118"/>
                  </a:lnTo>
                  <a:lnTo>
                    <a:pt x="233" y="125"/>
                  </a:lnTo>
                  <a:lnTo>
                    <a:pt x="238" y="130"/>
                  </a:lnTo>
                  <a:lnTo>
                    <a:pt x="247" y="123"/>
                  </a:lnTo>
                  <a:lnTo>
                    <a:pt x="255" y="117"/>
                  </a:lnTo>
                  <a:lnTo>
                    <a:pt x="262" y="110"/>
                  </a:lnTo>
                  <a:lnTo>
                    <a:pt x="270" y="103"/>
                  </a:lnTo>
                  <a:lnTo>
                    <a:pt x="277" y="96"/>
                  </a:lnTo>
                  <a:lnTo>
                    <a:pt x="285" y="90"/>
                  </a:lnTo>
                  <a:lnTo>
                    <a:pt x="293" y="83"/>
                  </a:lnTo>
                  <a:lnTo>
                    <a:pt x="302" y="77"/>
                  </a:lnTo>
                  <a:lnTo>
                    <a:pt x="310" y="75"/>
                  </a:lnTo>
                  <a:lnTo>
                    <a:pt x="317" y="74"/>
                  </a:lnTo>
                  <a:lnTo>
                    <a:pt x="323" y="72"/>
                  </a:lnTo>
                  <a:lnTo>
                    <a:pt x="330" y="69"/>
                  </a:lnTo>
                  <a:lnTo>
                    <a:pt x="337" y="67"/>
                  </a:lnTo>
                  <a:lnTo>
                    <a:pt x="347" y="65"/>
                  </a:lnTo>
                  <a:lnTo>
                    <a:pt x="360" y="64"/>
                  </a:lnTo>
                  <a:lnTo>
                    <a:pt x="376" y="62"/>
                  </a:lnTo>
                  <a:lnTo>
                    <a:pt x="378" y="67"/>
                  </a:lnTo>
                  <a:lnTo>
                    <a:pt x="382" y="73"/>
                  </a:lnTo>
                  <a:lnTo>
                    <a:pt x="383" y="79"/>
                  </a:lnTo>
                  <a:lnTo>
                    <a:pt x="383" y="83"/>
                  </a:lnTo>
                  <a:lnTo>
                    <a:pt x="376" y="85"/>
                  </a:lnTo>
                  <a:lnTo>
                    <a:pt x="370" y="87"/>
                  </a:lnTo>
                  <a:lnTo>
                    <a:pt x="363" y="89"/>
                  </a:lnTo>
                  <a:lnTo>
                    <a:pt x="356" y="90"/>
                  </a:lnTo>
                  <a:lnTo>
                    <a:pt x="351" y="92"/>
                  </a:lnTo>
                  <a:lnTo>
                    <a:pt x="344" y="95"/>
                  </a:lnTo>
                  <a:lnTo>
                    <a:pt x="337" y="96"/>
                  </a:lnTo>
                  <a:lnTo>
                    <a:pt x="330" y="98"/>
                  </a:lnTo>
                  <a:lnTo>
                    <a:pt x="316" y="108"/>
                  </a:lnTo>
                  <a:lnTo>
                    <a:pt x="305" y="115"/>
                  </a:lnTo>
                  <a:lnTo>
                    <a:pt x="297" y="121"/>
                  </a:lnTo>
                  <a:lnTo>
                    <a:pt x="290" y="127"/>
                  </a:lnTo>
                  <a:lnTo>
                    <a:pt x="284" y="132"/>
                  </a:lnTo>
                  <a:lnTo>
                    <a:pt x="279" y="135"/>
                  </a:lnTo>
                  <a:lnTo>
                    <a:pt x="272" y="141"/>
                  </a:lnTo>
                  <a:lnTo>
                    <a:pt x="265" y="147"/>
                  </a:lnTo>
                  <a:lnTo>
                    <a:pt x="264" y="157"/>
                  </a:lnTo>
                  <a:lnTo>
                    <a:pt x="264" y="163"/>
                  </a:lnTo>
                  <a:lnTo>
                    <a:pt x="267" y="166"/>
                  </a:lnTo>
                  <a:lnTo>
                    <a:pt x="275" y="168"/>
                  </a:lnTo>
                  <a:lnTo>
                    <a:pt x="280" y="166"/>
                  </a:lnTo>
                  <a:lnTo>
                    <a:pt x="287" y="163"/>
                  </a:lnTo>
                  <a:lnTo>
                    <a:pt x="294" y="159"/>
                  </a:lnTo>
                  <a:lnTo>
                    <a:pt x="302" y="155"/>
                  </a:lnTo>
                  <a:lnTo>
                    <a:pt x="309" y="151"/>
                  </a:lnTo>
                  <a:lnTo>
                    <a:pt x="316" y="147"/>
                  </a:lnTo>
                  <a:lnTo>
                    <a:pt x="322" y="142"/>
                  </a:lnTo>
                  <a:lnTo>
                    <a:pt x="328" y="138"/>
                  </a:lnTo>
                  <a:lnTo>
                    <a:pt x="336" y="135"/>
                  </a:lnTo>
                  <a:lnTo>
                    <a:pt x="346" y="129"/>
                  </a:lnTo>
                  <a:lnTo>
                    <a:pt x="356" y="123"/>
                  </a:lnTo>
                  <a:lnTo>
                    <a:pt x="368" y="119"/>
                  </a:lnTo>
                  <a:lnTo>
                    <a:pt x="377" y="117"/>
                  </a:lnTo>
                  <a:lnTo>
                    <a:pt x="385" y="117"/>
                  </a:lnTo>
                  <a:lnTo>
                    <a:pt x="391" y="122"/>
                  </a:lnTo>
                  <a:lnTo>
                    <a:pt x="393" y="133"/>
                  </a:lnTo>
                  <a:lnTo>
                    <a:pt x="385" y="137"/>
                  </a:lnTo>
                  <a:lnTo>
                    <a:pt x="374" y="144"/>
                  </a:lnTo>
                  <a:lnTo>
                    <a:pt x="358" y="152"/>
                  </a:lnTo>
                  <a:lnTo>
                    <a:pt x="341" y="161"/>
                  </a:lnTo>
                  <a:lnTo>
                    <a:pt x="325" y="171"/>
                  </a:lnTo>
                  <a:lnTo>
                    <a:pt x="311" y="179"/>
                  </a:lnTo>
                  <a:lnTo>
                    <a:pt x="301" y="185"/>
                  </a:lnTo>
                  <a:lnTo>
                    <a:pt x="298" y="188"/>
                  </a:lnTo>
                  <a:lnTo>
                    <a:pt x="290" y="194"/>
                  </a:lnTo>
                  <a:lnTo>
                    <a:pt x="283" y="200"/>
                  </a:lnTo>
                  <a:lnTo>
                    <a:pt x="278" y="204"/>
                  </a:lnTo>
                  <a:lnTo>
                    <a:pt x="276" y="209"/>
                  </a:lnTo>
                  <a:lnTo>
                    <a:pt x="277" y="212"/>
                  </a:lnTo>
                  <a:lnTo>
                    <a:pt x="280" y="214"/>
                  </a:lnTo>
                  <a:lnTo>
                    <a:pt x="287" y="216"/>
                  </a:lnTo>
                  <a:lnTo>
                    <a:pt x="299" y="216"/>
                  </a:lnTo>
                  <a:lnTo>
                    <a:pt x="309" y="209"/>
                  </a:lnTo>
                  <a:lnTo>
                    <a:pt x="321" y="202"/>
                  </a:lnTo>
                  <a:lnTo>
                    <a:pt x="333" y="195"/>
                  </a:lnTo>
                  <a:lnTo>
                    <a:pt x="346" y="188"/>
                  </a:lnTo>
                  <a:lnTo>
                    <a:pt x="359" y="183"/>
                  </a:lnTo>
                  <a:lnTo>
                    <a:pt x="373" y="179"/>
                  </a:lnTo>
                  <a:lnTo>
                    <a:pt x="385" y="178"/>
                  </a:lnTo>
                  <a:lnTo>
                    <a:pt x="397" y="179"/>
                  </a:lnTo>
                  <a:lnTo>
                    <a:pt x="403" y="188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98" y="210"/>
                  </a:lnTo>
                  <a:lnTo>
                    <a:pt x="391" y="210"/>
                  </a:lnTo>
                  <a:lnTo>
                    <a:pt x="383" y="210"/>
                  </a:lnTo>
                  <a:lnTo>
                    <a:pt x="376" y="211"/>
                  </a:lnTo>
                  <a:lnTo>
                    <a:pt x="369" y="213"/>
                  </a:lnTo>
                  <a:lnTo>
                    <a:pt x="362" y="217"/>
                  </a:lnTo>
                  <a:lnTo>
                    <a:pt x="355" y="219"/>
                  </a:lnTo>
                  <a:lnTo>
                    <a:pt x="348" y="223"/>
                  </a:lnTo>
                  <a:lnTo>
                    <a:pt x="341" y="226"/>
                  </a:lnTo>
                  <a:lnTo>
                    <a:pt x="330" y="234"/>
                  </a:lnTo>
                  <a:lnTo>
                    <a:pt x="318" y="241"/>
                  </a:lnTo>
                  <a:lnTo>
                    <a:pt x="307" y="249"/>
                  </a:lnTo>
                  <a:lnTo>
                    <a:pt x="297" y="257"/>
                  </a:lnTo>
                  <a:lnTo>
                    <a:pt x="286" y="266"/>
                  </a:lnTo>
                  <a:lnTo>
                    <a:pt x="278" y="277"/>
                  </a:lnTo>
                  <a:lnTo>
                    <a:pt x="272" y="288"/>
                  </a:lnTo>
                  <a:lnTo>
                    <a:pt x="269" y="301"/>
                  </a:lnTo>
                  <a:lnTo>
                    <a:pt x="260" y="316"/>
                  </a:lnTo>
                  <a:lnTo>
                    <a:pt x="252" y="330"/>
                  </a:lnTo>
                  <a:lnTo>
                    <a:pt x="241" y="341"/>
                  </a:lnTo>
                  <a:lnTo>
                    <a:pt x="232" y="352"/>
                  </a:lnTo>
                  <a:lnTo>
                    <a:pt x="220" y="362"/>
                  </a:lnTo>
                  <a:lnTo>
                    <a:pt x="209" y="371"/>
                  </a:lnTo>
                  <a:lnTo>
                    <a:pt x="195" y="380"/>
                  </a:lnTo>
                  <a:lnTo>
                    <a:pt x="181" y="388"/>
                  </a:lnTo>
                  <a:lnTo>
                    <a:pt x="170" y="410"/>
                  </a:lnTo>
                  <a:lnTo>
                    <a:pt x="157" y="440"/>
                  </a:lnTo>
                  <a:lnTo>
                    <a:pt x="141" y="475"/>
                  </a:lnTo>
                  <a:lnTo>
                    <a:pt x="124" y="509"/>
                  </a:lnTo>
                  <a:lnTo>
                    <a:pt x="105" y="542"/>
                  </a:lnTo>
                  <a:lnTo>
                    <a:pt x="86" y="571"/>
                  </a:lnTo>
                  <a:lnTo>
                    <a:pt x="66" y="590"/>
                  </a:lnTo>
                  <a:lnTo>
                    <a:pt x="46" y="598"/>
                  </a:lnTo>
                  <a:close/>
                </a:path>
              </a:pathLst>
            </a:custGeom>
            <a:solidFill>
              <a:srgbClr val="E28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85" y="2170"/>
              <a:ext cx="363" cy="204"/>
            </a:xfrm>
            <a:custGeom>
              <a:avLst/>
              <a:gdLst>
                <a:gd name="T0" fmla="*/ 28 w 727"/>
                <a:gd name="T1" fmla="*/ 351 h 406"/>
                <a:gd name="T2" fmla="*/ 81 w 727"/>
                <a:gd name="T3" fmla="*/ 251 h 406"/>
                <a:gd name="T4" fmla="*/ 126 w 727"/>
                <a:gd name="T5" fmla="*/ 156 h 406"/>
                <a:gd name="T6" fmla="*/ 156 w 727"/>
                <a:gd name="T7" fmla="*/ 55 h 406"/>
                <a:gd name="T8" fmla="*/ 176 w 727"/>
                <a:gd name="T9" fmla="*/ 8 h 406"/>
                <a:gd name="T10" fmla="*/ 190 w 727"/>
                <a:gd name="T11" fmla="*/ 18 h 406"/>
                <a:gd name="T12" fmla="*/ 198 w 727"/>
                <a:gd name="T13" fmla="*/ 24 h 406"/>
                <a:gd name="T14" fmla="*/ 214 w 727"/>
                <a:gd name="T15" fmla="*/ 34 h 406"/>
                <a:gd name="T16" fmla="*/ 238 w 727"/>
                <a:gd name="T17" fmla="*/ 54 h 406"/>
                <a:gd name="T18" fmla="*/ 262 w 727"/>
                <a:gd name="T19" fmla="*/ 76 h 406"/>
                <a:gd name="T20" fmla="*/ 289 w 727"/>
                <a:gd name="T21" fmla="*/ 98 h 406"/>
                <a:gd name="T22" fmla="*/ 315 w 727"/>
                <a:gd name="T23" fmla="*/ 118 h 406"/>
                <a:gd name="T24" fmla="*/ 349 w 727"/>
                <a:gd name="T25" fmla="*/ 138 h 406"/>
                <a:gd name="T26" fmla="*/ 402 w 727"/>
                <a:gd name="T27" fmla="*/ 159 h 406"/>
                <a:gd name="T28" fmla="*/ 459 w 727"/>
                <a:gd name="T29" fmla="*/ 182 h 406"/>
                <a:gd name="T30" fmla="*/ 515 w 727"/>
                <a:gd name="T31" fmla="*/ 206 h 406"/>
                <a:gd name="T32" fmla="*/ 573 w 727"/>
                <a:gd name="T33" fmla="*/ 234 h 406"/>
                <a:gd name="T34" fmla="*/ 626 w 727"/>
                <a:gd name="T35" fmla="*/ 264 h 406"/>
                <a:gd name="T36" fmla="*/ 673 w 727"/>
                <a:gd name="T37" fmla="*/ 298 h 406"/>
                <a:gd name="T38" fmla="*/ 711 w 727"/>
                <a:gd name="T39" fmla="*/ 336 h 406"/>
                <a:gd name="T40" fmla="*/ 718 w 727"/>
                <a:gd name="T41" fmla="*/ 362 h 406"/>
                <a:gd name="T42" fmla="*/ 674 w 727"/>
                <a:gd name="T43" fmla="*/ 374 h 406"/>
                <a:gd name="T44" fmla="*/ 616 w 727"/>
                <a:gd name="T45" fmla="*/ 386 h 406"/>
                <a:gd name="T46" fmla="*/ 563 w 727"/>
                <a:gd name="T47" fmla="*/ 395 h 406"/>
                <a:gd name="T48" fmla="*/ 531 w 727"/>
                <a:gd name="T49" fmla="*/ 398 h 406"/>
                <a:gd name="T50" fmla="*/ 505 w 727"/>
                <a:gd name="T51" fmla="*/ 396 h 406"/>
                <a:gd name="T52" fmla="*/ 478 w 727"/>
                <a:gd name="T53" fmla="*/ 391 h 406"/>
                <a:gd name="T54" fmla="*/ 452 w 727"/>
                <a:gd name="T55" fmla="*/ 387 h 406"/>
                <a:gd name="T56" fmla="*/ 427 w 727"/>
                <a:gd name="T57" fmla="*/ 382 h 406"/>
                <a:gd name="T58" fmla="*/ 400 w 727"/>
                <a:gd name="T59" fmla="*/ 380 h 406"/>
                <a:gd name="T60" fmla="*/ 375 w 727"/>
                <a:gd name="T61" fmla="*/ 380 h 406"/>
                <a:gd name="T62" fmla="*/ 348 w 727"/>
                <a:gd name="T63" fmla="*/ 382 h 406"/>
                <a:gd name="T64" fmla="*/ 318 w 727"/>
                <a:gd name="T65" fmla="*/ 387 h 406"/>
                <a:gd name="T66" fmla="*/ 281 w 727"/>
                <a:gd name="T67" fmla="*/ 389 h 406"/>
                <a:gd name="T68" fmla="*/ 238 w 727"/>
                <a:gd name="T69" fmla="*/ 393 h 406"/>
                <a:gd name="T70" fmla="*/ 191 w 727"/>
                <a:gd name="T71" fmla="*/ 395 h 406"/>
                <a:gd name="T72" fmla="*/ 144 w 727"/>
                <a:gd name="T73" fmla="*/ 398 h 406"/>
                <a:gd name="T74" fmla="*/ 97 w 727"/>
                <a:gd name="T75" fmla="*/ 402 h 406"/>
                <a:gd name="T76" fmla="*/ 54 w 727"/>
                <a:gd name="T77" fmla="*/ 404 h 406"/>
                <a:gd name="T78" fmla="*/ 16 w 727"/>
                <a:gd name="T79" fmla="*/ 40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7" h="406">
                  <a:moveTo>
                    <a:pt x="0" y="406"/>
                  </a:moveTo>
                  <a:lnTo>
                    <a:pt x="28" y="351"/>
                  </a:lnTo>
                  <a:lnTo>
                    <a:pt x="55" y="299"/>
                  </a:lnTo>
                  <a:lnTo>
                    <a:pt x="81" y="251"/>
                  </a:lnTo>
                  <a:lnTo>
                    <a:pt x="105" y="204"/>
                  </a:lnTo>
                  <a:lnTo>
                    <a:pt x="126" y="156"/>
                  </a:lnTo>
                  <a:lnTo>
                    <a:pt x="143" y="107"/>
                  </a:lnTo>
                  <a:lnTo>
                    <a:pt x="156" y="55"/>
                  </a:lnTo>
                  <a:lnTo>
                    <a:pt x="164" y="0"/>
                  </a:lnTo>
                  <a:lnTo>
                    <a:pt x="176" y="8"/>
                  </a:lnTo>
                  <a:lnTo>
                    <a:pt x="185" y="14"/>
                  </a:lnTo>
                  <a:lnTo>
                    <a:pt x="190" y="18"/>
                  </a:lnTo>
                  <a:lnTo>
                    <a:pt x="194" y="20"/>
                  </a:lnTo>
                  <a:lnTo>
                    <a:pt x="198" y="24"/>
                  </a:lnTo>
                  <a:lnTo>
                    <a:pt x="204" y="27"/>
                  </a:lnTo>
                  <a:lnTo>
                    <a:pt x="214" y="34"/>
                  </a:lnTo>
                  <a:lnTo>
                    <a:pt x="228" y="44"/>
                  </a:lnTo>
                  <a:lnTo>
                    <a:pt x="238" y="54"/>
                  </a:lnTo>
                  <a:lnTo>
                    <a:pt x="249" y="64"/>
                  </a:lnTo>
                  <a:lnTo>
                    <a:pt x="262" y="76"/>
                  </a:lnTo>
                  <a:lnTo>
                    <a:pt x="276" y="87"/>
                  </a:lnTo>
                  <a:lnTo>
                    <a:pt x="289" y="98"/>
                  </a:lnTo>
                  <a:lnTo>
                    <a:pt x="303" y="109"/>
                  </a:lnTo>
                  <a:lnTo>
                    <a:pt x="315" y="118"/>
                  </a:lnTo>
                  <a:lnTo>
                    <a:pt x="325" y="128"/>
                  </a:lnTo>
                  <a:lnTo>
                    <a:pt x="349" y="138"/>
                  </a:lnTo>
                  <a:lnTo>
                    <a:pt x="375" y="148"/>
                  </a:lnTo>
                  <a:lnTo>
                    <a:pt x="402" y="159"/>
                  </a:lnTo>
                  <a:lnTo>
                    <a:pt x="430" y="170"/>
                  </a:lnTo>
                  <a:lnTo>
                    <a:pt x="459" y="182"/>
                  </a:lnTo>
                  <a:lnTo>
                    <a:pt x="486" y="193"/>
                  </a:lnTo>
                  <a:lnTo>
                    <a:pt x="515" y="206"/>
                  </a:lnTo>
                  <a:lnTo>
                    <a:pt x="544" y="220"/>
                  </a:lnTo>
                  <a:lnTo>
                    <a:pt x="573" y="234"/>
                  </a:lnTo>
                  <a:lnTo>
                    <a:pt x="599" y="249"/>
                  </a:lnTo>
                  <a:lnTo>
                    <a:pt x="626" y="264"/>
                  </a:lnTo>
                  <a:lnTo>
                    <a:pt x="650" y="281"/>
                  </a:lnTo>
                  <a:lnTo>
                    <a:pt x="673" y="298"/>
                  </a:lnTo>
                  <a:lnTo>
                    <a:pt x="693" y="317"/>
                  </a:lnTo>
                  <a:lnTo>
                    <a:pt x="711" y="336"/>
                  </a:lnTo>
                  <a:lnTo>
                    <a:pt x="727" y="357"/>
                  </a:lnTo>
                  <a:lnTo>
                    <a:pt x="718" y="362"/>
                  </a:lnTo>
                  <a:lnTo>
                    <a:pt x="700" y="367"/>
                  </a:lnTo>
                  <a:lnTo>
                    <a:pt x="674" y="374"/>
                  </a:lnTo>
                  <a:lnTo>
                    <a:pt x="645" y="380"/>
                  </a:lnTo>
                  <a:lnTo>
                    <a:pt x="616" y="386"/>
                  </a:lnTo>
                  <a:lnTo>
                    <a:pt x="588" y="390"/>
                  </a:lnTo>
                  <a:lnTo>
                    <a:pt x="563" y="395"/>
                  </a:lnTo>
                  <a:lnTo>
                    <a:pt x="545" y="398"/>
                  </a:lnTo>
                  <a:lnTo>
                    <a:pt x="531" y="398"/>
                  </a:lnTo>
                  <a:lnTo>
                    <a:pt x="518" y="397"/>
                  </a:lnTo>
                  <a:lnTo>
                    <a:pt x="505" y="396"/>
                  </a:lnTo>
                  <a:lnTo>
                    <a:pt x="491" y="394"/>
                  </a:lnTo>
                  <a:lnTo>
                    <a:pt x="478" y="391"/>
                  </a:lnTo>
                  <a:lnTo>
                    <a:pt x="466" y="389"/>
                  </a:lnTo>
                  <a:lnTo>
                    <a:pt x="452" y="387"/>
                  </a:lnTo>
                  <a:lnTo>
                    <a:pt x="439" y="385"/>
                  </a:lnTo>
                  <a:lnTo>
                    <a:pt x="427" y="382"/>
                  </a:lnTo>
                  <a:lnTo>
                    <a:pt x="414" y="381"/>
                  </a:lnTo>
                  <a:lnTo>
                    <a:pt x="400" y="380"/>
                  </a:lnTo>
                  <a:lnTo>
                    <a:pt x="387" y="380"/>
                  </a:lnTo>
                  <a:lnTo>
                    <a:pt x="375" y="380"/>
                  </a:lnTo>
                  <a:lnTo>
                    <a:pt x="361" y="381"/>
                  </a:lnTo>
                  <a:lnTo>
                    <a:pt x="348" y="382"/>
                  </a:lnTo>
                  <a:lnTo>
                    <a:pt x="334" y="386"/>
                  </a:lnTo>
                  <a:lnTo>
                    <a:pt x="318" y="387"/>
                  </a:lnTo>
                  <a:lnTo>
                    <a:pt x="301" y="388"/>
                  </a:lnTo>
                  <a:lnTo>
                    <a:pt x="281" y="389"/>
                  </a:lnTo>
                  <a:lnTo>
                    <a:pt x="259" y="390"/>
                  </a:lnTo>
                  <a:lnTo>
                    <a:pt x="238" y="393"/>
                  </a:lnTo>
                  <a:lnTo>
                    <a:pt x="214" y="394"/>
                  </a:lnTo>
                  <a:lnTo>
                    <a:pt x="191" y="395"/>
                  </a:lnTo>
                  <a:lnTo>
                    <a:pt x="167" y="397"/>
                  </a:lnTo>
                  <a:lnTo>
                    <a:pt x="144" y="398"/>
                  </a:lnTo>
                  <a:lnTo>
                    <a:pt x="120" y="400"/>
                  </a:lnTo>
                  <a:lnTo>
                    <a:pt x="97" y="402"/>
                  </a:lnTo>
                  <a:lnTo>
                    <a:pt x="75" y="403"/>
                  </a:lnTo>
                  <a:lnTo>
                    <a:pt x="54" y="404"/>
                  </a:lnTo>
                  <a:lnTo>
                    <a:pt x="35" y="405"/>
                  </a:lnTo>
                  <a:lnTo>
                    <a:pt x="16" y="405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651" y="2148"/>
              <a:ext cx="303" cy="234"/>
            </a:xfrm>
            <a:custGeom>
              <a:avLst/>
              <a:gdLst>
                <a:gd name="T0" fmla="*/ 411 w 606"/>
                <a:gd name="T1" fmla="*/ 431 h 468"/>
                <a:gd name="T2" fmla="*/ 372 w 606"/>
                <a:gd name="T3" fmla="*/ 430 h 468"/>
                <a:gd name="T4" fmla="*/ 327 w 606"/>
                <a:gd name="T5" fmla="*/ 429 h 468"/>
                <a:gd name="T6" fmla="*/ 288 w 606"/>
                <a:gd name="T7" fmla="*/ 427 h 468"/>
                <a:gd name="T8" fmla="*/ 263 w 606"/>
                <a:gd name="T9" fmla="*/ 423 h 468"/>
                <a:gd name="T10" fmla="*/ 221 w 606"/>
                <a:gd name="T11" fmla="*/ 409 h 468"/>
                <a:gd name="T12" fmla="*/ 175 w 606"/>
                <a:gd name="T13" fmla="*/ 393 h 468"/>
                <a:gd name="T14" fmla="*/ 142 w 606"/>
                <a:gd name="T15" fmla="*/ 380 h 468"/>
                <a:gd name="T16" fmla="*/ 126 w 606"/>
                <a:gd name="T17" fmla="*/ 380 h 468"/>
                <a:gd name="T18" fmla="*/ 93 w 606"/>
                <a:gd name="T19" fmla="*/ 394 h 468"/>
                <a:gd name="T20" fmla="*/ 55 w 606"/>
                <a:gd name="T21" fmla="*/ 409 h 468"/>
                <a:gd name="T22" fmla="*/ 17 w 606"/>
                <a:gd name="T23" fmla="*/ 416 h 468"/>
                <a:gd name="T24" fmla="*/ 3 w 606"/>
                <a:gd name="T25" fmla="*/ 407 h 468"/>
                <a:gd name="T26" fmla="*/ 10 w 606"/>
                <a:gd name="T27" fmla="*/ 384 h 468"/>
                <a:gd name="T28" fmla="*/ 21 w 606"/>
                <a:gd name="T29" fmla="*/ 365 h 468"/>
                <a:gd name="T30" fmla="*/ 35 w 606"/>
                <a:gd name="T31" fmla="*/ 353 h 468"/>
                <a:gd name="T32" fmla="*/ 49 w 606"/>
                <a:gd name="T33" fmla="*/ 339 h 468"/>
                <a:gd name="T34" fmla="*/ 67 w 606"/>
                <a:gd name="T35" fmla="*/ 331 h 468"/>
                <a:gd name="T36" fmla="*/ 94 w 606"/>
                <a:gd name="T37" fmla="*/ 325 h 468"/>
                <a:gd name="T38" fmla="*/ 136 w 606"/>
                <a:gd name="T39" fmla="*/ 312 h 468"/>
                <a:gd name="T40" fmla="*/ 180 w 606"/>
                <a:gd name="T41" fmla="*/ 296 h 468"/>
                <a:gd name="T42" fmla="*/ 219 w 606"/>
                <a:gd name="T43" fmla="*/ 279 h 468"/>
                <a:gd name="T44" fmla="*/ 233 w 606"/>
                <a:gd name="T45" fmla="*/ 253 h 468"/>
                <a:gd name="T46" fmla="*/ 222 w 606"/>
                <a:gd name="T47" fmla="*/ 223 h 468"/>
                <a:gd name="T48" fmla="*/ 221 w 606"/>
                <a:gd name="T49" fmla="*/ 199 h 468"/>
                <a:gd name="T50" fmla="*/ 232 w 606"/>
                <a:gd name="T51" fmla="*/ 175 h 468"/>
                <a:gd name="T52" fmla="*/ 228 w 606"/>
                <a:gd name="T53" fmla="*/ 134 h 468"/>
                <a:gd name="T54" fmla="*/ 220 w 606"/>
                <a:gd name="T55" fmla="*/ 111 h 468"/>
                <a:gd name="T56" fmla="*/ 230 w 606"/>
                <a:gd name="T57" fmla="*/ 84 h 468"/>
                <a:gd name="T58" fmla="*/ 226 w 606"/>
                <a:gd name="T59" fmla="*/ 61 h 468"/>
                <a:gd name="T60" fmla="*/ 235 w 606"/>
                <a:gd name="T61" fmla="*/ 33 h 468"/>
                <a:gd name="T62" fmla="*/ 278 w 606"/>
                <a:gd name="T63" fmla="*/ 21 h 468"/>
                <a:gd name="T64" fmla="*/ 330 w 606"/>
                <a:gd name="T65" fmla="*/ 8 h 468"/>
                <a:gd name="T66" fmla="*/ 380 w 606"/>
                <a:gd name="T67" fmla="*/ 0 h 468"/>
                <a:gd name="T68" fmla="*/ 404 w 606"/>
                <a:gd name="T69" fmla="*/ 35 h 468"/>
                <a:gd name="T70" fmla="*/ 414 w 606"/>
                <a:gd name="T71" fmla="*/ 99 h 468"/>
                <a:gd name="T72" fmla="*/ 430 w 606"/>
                <a:gd name="T73" fmla="*/ 162 h 468"/>
                <a:gd name="T74" fmla="*/ 452 w 606"/>
                <a:gd name="T75" fmla="*/ 223 h 468"/>
                <a:gd name="T76" fmla="*/ 479 w 606"/>
                <a:gd name="T77" fmla="*/ 282 h 468"/>
                <a:gd name="T78" fmla="*/ 510 w 606"/>
                <a:gd name="T79" fmla="*/ 339 h 468"/>
                <a:gd name="T80" fmla="*/ 546 w 606"/>
                <a:gd name="T81" fmla="*/ 393 h 468"/>
                <a:gd name="T82" fmla="*/ 585 w 606"/>
                <a:gd name="T83" fmla="*/ 444 h 468"/>
                <a:gd name="T84" fmla="*/ 590 w 606"/>
                <a:gd name="T85" fmla="*/ 465 h 468"/>
                <a:gd name="T86" fmla="*/ 570 w 606"/>
                <a:gd name="T87" fmla="*/ 455 h 468"/>
                <a:gd name="T88" fmla="*/ 544 w 606"/>
                <a:gd name="T89" fmla="*/ 440 h 468"/>
                <a:gd name="T90" fmla="*/ 480 w 606"/>
                <a:gd name="T91" fmla="*/ 43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6" h="468">
                  <a:moveTo>
                    <a:pt x="425" y="431"/>
                  </a:moveTo>
                  <a:lnTo>
                    <a:pt x="411" y="431"/>
                  </a:lnTo>
                  <a:lnTo>
                    <a:pt x="394" y="430"/>
                  </a:lnTo>
                  <a:lnTo>
                    <a:pt x="372" y="430"/>
                  </a:lnTo>
                  <a:lnTo>
                    <a:pt x="350" y="429"/>
                  </a:lnTo>
                  <a:lnTo>
                    <a:pt x="327" y="429"/>
                  </a:lnTo>
                  <a:lnTo>
                    <a:pt x="306" y="427"/>
                  </a:lnTo>
                  <a:lnTo>
                    <a:pt x="288" y="427"/>
                  </a:lnTo>
                  <a:lnTo>
                    <a:pt x="275" y="426"/>
                  </a:lnTo>
                  <a:lnTo>
                    <a:pt x="263" y="423"/>
                  </a:lnTo>
                  <a:lnTo>
                    <a:pt x="244" y="417"/>
                  </a:lnTo>
                  <a:lnTo>
                    <a:pt x="221" y="409"/>
                  </a:lnTo>
                  <a:lnTo>
                    <a:pt x="198" y="401"/>
                  </a:lnTo>
                  <a:lnTo>
                    <a:pt x="175" y="393"/>
                  </a:lnTo>
                  <a:lnTo>
                    <a:pt x="156" y="386"/>
                  </a:lnTo>
                  <a:lnTo>
                    <a:pt x="142" y="380"/>
                  </a:lnTo>
                  <a:lnTo>
                    <a:pt x="137" y="378"/>
                  </a:lnTo>
                  <a:lnTo>
                    <a:pt x="126" y="380"/>
                  </a:lnTo>
                  <a:lnTo>
                    <a:pt x="111" y="386"/>
                  </a:lnTo>
                  <a:lnTo>
                    <a:pt x="93" y="394"/>
                  </a:lnTo>
                  <a:lnTo>
                    <a:pt x="75" y="402"/>
                  </a:lnTo>
                  <a:lnTo>
                    <a:pt x="55" y="409"/>
                  </a:lnTo>
                  <a:lnTo>
                    <a:pt x="36" y="414"/>
                  </a:lnTo>
                  <a:lnTo>
                    <a:pt x="17" y="416"/>
                  </a:lnTo>
                  <a:lnTo>
                    <a:pt x="0" y="412"/>
                  </a:lnTo>
                  <a:lnTo>
                    <a:pt x="3" y="407"/>
                  </a:lnTo>
                  <a:lnTo>
                    <a:pt x="6" y="395"/>
                  </a:lnTo>
                  <a:lnTo>
                    <a:pt x="10" y="384"/>
                  </a:lnTo>
                  <a:lnTo>
                    <a:pt x="15" y="371"/>
                  </a:lnTo>
                  <a:lnTo>
                    <a:pt x="21" y="365"/>
                  </a:lnTo>
                  <a:lnTo>
                    <a:pt x="28" y="359"/>
                  </a:lnTo>
                  <a:lnTo>
                    <a:pt x="35" y="353"/>
                  </a:lnTo>
                  <a:lnTo>
                    <a:pt x="41" y="346"/>
                  </a:lnTo>
                  <a:lnTo>
                    <a:pt x="49" y="339"/>
                  </a:lnTo>
                  <a:lnTo>
                    <a:pt x="58" y="334"/>
                  </a:lnTo>
                  <a:lnTo>
                    <a:pt x="67" y="331"/>
                  </a:lnTo>
                  <a:lnTo>
                    <a:pt x="76" y="329"/>
                  </a:lnTo>
                  <a:lnTo>
                    <a:pt x="94" y="325"/>
                  </a:lnTo>
                  <a:lnTo>
                    <a:pt x="115" y="319"/>
                  </a:lnTo>
                  <a:lnTo>
                    <a:pt x="136" y="312"/>
                  </a:lnTo>
                  <a:lnTo>
                    <a:pt x="159" y="304"/>
                  </a:lnTo>
                  <a:lnTo>
                    <a:pt x="180" y="296"/>
                  </a:lnTo>
                  <a:lnTo>
                    <a:pt x="200" y="288"/>
                  </a:lnTo>
                  <a:lnTo>
                    <a:pt x="219" y="279"/>
                  </a:lnTo>
                  <a:lnTo>
                    <a:pt x="234" y="270"/>
                  </a:lnTo>
                  <a:lnTo>
                    <a:pt x="233" y="253"/>
                  </a:lnTo>
                  <a:lnTo>
                    <a:pt x="228" y="238"/>
                  </a:lnTo>
                  <a:lnTo>
                    <a:pt x="222" y="223"/>
                  </a:lnTo>
                  <a:lnTo>
                    <a:pt x="218" y="209"/>
                  </a:lnTo>
                  <a:lnTo>
                    <a:pt x="221" y="199"/>
                  </a:lnTo>
                  <a:lnTo>
                    <a:pt x="227" y="190"/>
                  </a:lnTo>
                  <a:lnTo>
                    <a:pt x="232" y="175"/>
                  </a:lnTo>
                  <a:lnTo>
                    <a:pt x="234" y="147"/>
                  </a:lnTo>
                  <a:lnTo>
                    <a:pt x="228" y="134"/>
                  </a:lnTo>
                  <a:lnTo>
                    <a:pt x="222" y="121"/>
                  </a:lnTo>
                  <a:lnTo>
                    <a:pt x="220" y="111"/>
                  </a:lnTo>
                  <a:lnTo>
                    <a:pt x="220" y="104"/>
                  </a:lnTo>
                  <a:lnTo>
                    <a:pt x="230" y="84"/>
                  </a:lnTo>
                  <a:lnTo>
                    <a:pt x="230" y="74"/>
                  </a:lnTo>
                  <a:lnTo>
                    <a:pt x="226" y="61"/>
                  </a:lnTo>
                  <a:lnTo>
                    <a:pt x="221" y="38"/>
                  </a:lnTo>
                  <a:lnTo>
                    <a:pt x="235" y="33"/>
                  </a:lnTo>
                  <a:lnTo>
                    <a:pt x="255" y="28"/>
                  </a:lnTo>
                  <a:lnTo>
                    <a:pt x="278" y="21"/>
                  </a:lnTo>
                  <a:lnTo>
                    <a:pt x="303" y="14"/>
                  </a:lnTo>
                  <a:lnTo>
                    <a:pt x="330" y="8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2" y="1"/>
                  </a:lnTo>
                  <a:lnTo>
                    <a:pt x="404" y="35"/>
                  </a:lnTo>
                  <a:lnTo>
                    <a:pt x="408" y="67"/>
                  </a:lnTo>
                  <a:lnTo>
                    <a:pt x="414" y="99"/>
                  </a:lnTo>
                  <a:lnTo>
                    <a:pt x="422" y="131"/>
                  </a:lnTo>
                  <a:lnTo>
                    <a:pt x="430" y="162"/>
                  </a:lnTo>
                  <a:lnTo>
                    <a:pt x="440" y="194"/>
                  </a:lnTo>
                  <a:lnTo>
                    <a:pt x="452" y="223"/>
                  </a:lnTo>
                  <a:lnTo>
                    <a:pt x="464" y="253"/>
                  </a:lnTo>
                  <a:lnTo>
                    <a:pt x="479" y="282"/>
                  </a:lnTo>
                  <a:lnTo>
                    <a:pt x="494" y="311"/>
                  </a:lnTo>
                  <a:lnTo>
                    <a:pt x="510" y="339"/>
                  </a:lnTo>
                  <a:lnTo>
                    <a:pt x="528" y="366"/>
                  </a:lnTo>
                  <a:lnTo>
                    <a:pt x="546" y="393"/>
                  </a:lnTo>
                  <a:lnTo>
                    <a:pt x="566" y="418"/>
                  </a:lnTo>
                  <a:lnTo>
                    <a:pt x="585" y="444"/>
                  </a:lnTo>
                  <a:lnTo>
                    <a:pt x="606" y="468"/>
                  </a:lnTo>
                  <a:lnTo>
                    <a:pt x="590" y="465"/>
                  </a:lnTo>
                  <a:lnTo>
                    <a:pt x="578" y="461"/>
                  </a:lnTo>
                  <a:lnTo>
                    <a:pt x="570" y="455"/>
                  </a:lnTo>
                  <a:lnTo>
                    <a:pt x="560" y="447"/>
                  </a:lnTo>
                  <a:lnTo>
                    <a:pt x="544" y="440"/>
                  </a:lnTo>
                  <a:lnTo>
                    <a:pt x="518" y="434"/>
                  </a:lnTo>
                  <a:lnTo>
                    <a:pt x="480" y="431"/>
                  </a:lnTo>
                  <a:lnTo>
                    <a:pt x="425" y="43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962" y="2282"/>
              <a:ext cx="34" cy="77"/>
            </a:xfrm>
            <a:custGeom>
              <a:avLst/>
              <a:gdLst>
                <a:gd name="T0" fmla="*/ 32 w 68"/>
                <a:gd name="T1" fmla="*/ 0 h 156"/>
                <a:gd name="T2" fmla="*/ 39 w 68"/>
                <a:gd name="T3" fmla="*/ 1 h 156"/>
                <a:gd name="T4" fmla="*/ 43 w 68"/>
                <a:gd name="T5" fmla="*/ 5 h 156"/>
                <a:gd name="T6" fmla="*/ 45 w 68"/>
                <a:gd name="T7" fmla="*/ 7 h 156"/>
                <a:gd name="T8" fmla="*/ 47 w 68"/>
                <a:gd name="T9" fmla="*/ 9 h 156"/>
                <a:gd name="T10" fmla="*/ 48 w 68"/>
                <a:gd name="T11" fmla="*/ 12 h 156"/>
                <a:gd name="T12" fmla="*/ 52 w 68"/>
                <a:gd name="T13" fmla="*/ 12 h 156"/>
                <a:gd name="T14" fmla="*/ 59 w 68"/>
                <a:gd name="T15" fmla="*/ 10 h 156"/>
                <a:gd name="T16" fmla="*/ 68 w 68"/>
                <a:gd name="T17" fmla="*/ 6 h 156"/>
                <a:gd name="T18" fmla="*/ 65 w 68"/>
                <a:gd name="T19" fmla="*/ 16 h 156"/>
                <a:gd name="T20" fmla="*/ 58 w 68"/>
                <a:gd name="T21" fmla="*/ 34 h 156"/>
                <a:gd name="T22" fmla="*/ 48 w 68"/>
                <a:gd name="T23" fmla="*/ 58 h 156"/>
                <a:gd name="T24" fmla="*/ 37 w 68"/>
                <a:gd name="T25" fmla="*/ 84 h 156"/>
                <a:gd name="T26" fmla="*/ 25 w 68"/>
                <a:gd name="T27" fmla="*/ 110 h 156"/>
                <a:gd name="T28" fmla="*/ 16 w 68"/>
                <a:gd name="T29" fmla="*/ 133 h 156"/>
                <a:gd name="T30" fmla="*/ 8 w 68"/>
                <a:gd name="T31" fmla="*/ 149 h 156"/>
                <a:gd name="T32" fmla="*/ 4 w 68"/>
                <a:gd name="T33" fmla="*/ 156 h 156"/>
                <a:gd name="T34" fmla="*/ 0 w 68"/>
                <a:gd name="T35" fmla="*/ 145 h 156"/>
                <a:gd name="T36" fmla="*/ 1 w 68"/>
                <a:gd name="T37" fmla="*/ 129 h 156"/>
                <a:gd name="T38" fmla="*/ 5 w 68"/>
                <a:gd name="T39" fmla="*/ 106 h 156"/>
                <a:gd name="T40" fmla="*/ 9 w 68"/>
                <a:gd name="T41" fmla="*/ 82 h 156"/>
                <a:gd name="T42" fmla="*/ 16 w 68"/>
                <a:gd name="T43" fmla="*/ 57 h 156"/>
                <a:gd name="T44" fmla="*/ 23 w 68"/>
                <a:gd name="T45" fmla="*/ 34 h 156"/>
                <a:gd name="T46" fmla="*/ 29 w 68"/>
                <a:gd name="T47" fmla="*/ 14 h 156"/>
                <a:gd name="T48" fmla="*/ 32 w 68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56">
                  <a:moveTo>
                    <a:pt x="32" y="0"/>
                  </a:moveTo>
                  <a:lnTo>
                    <a:pt x="39" y="1"/>
                  </a:lnTo>
                  <a:lnTo>
                    <a:pt x="43" y="5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9" y="10"/>
                  </a:lnTo>
                  <a:lnTo>
                    <a:pt x="68" y="6"/>
                  </a:lnTo>
                  <a:lnTo>
                    <a:pt x="65" y="16"/>
                  </a:lnTo>
                  <a:lnTo>
                    <a:pt x="58" y="34"/>
                  </a:lnTo>
                  <a:lnTo>
                    <a:pt x="48" y="58"/>
                  </a:lnTo>
                  <a:lnTo>
                    <a:pt x="37" y="84"/>
                  </a:lnTo>
                  <a:lnTo>
                    <a:pt x="25" y="110"/>
                  </a:lnTo>
                  <a:lnTo>
                    <a:pt x="16" y="133"/>
                  </a:lnTo>
                  <a:lnTo>
                    <a:pt x="8" y="149"/>
                  </a:lnTo>
                  <a:lnTo>
                    <a:pt x="4" y="156"/>
                  </a:lnTo>
                  <a:lnTo>
                    <a:pt x="0" y="145"/>
                  </a:lnTo>
                  <a:lnTo>
                    <a:pt x="1" y="129"/>
                  </a:lnTo>
                  <a:lnTo>
                    <a:pt x="5" y="106"/>
                  </a:lnTo>
                  <a:lnTo>
                    <a:pt x="9" y="82"/>
                  </a:lnTo>
                  <a:lnTo>
                    <a:pt x="16" y="57"/>
                  </a:lnTo>
                  <a:lnTo>
                    <a:pt x="23" y="34"/>
                  </a:lnTo>
                  <a:lnTo>
                    <a:pt x="29" y="1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2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921" y="2266"/>
              <a:ext cx="43" cy="71"/>
            </a:xfrm>
            <a:custGeom>
              <a:avLst/>
              <a:gdLst>
                <a:gd name="T0" fmla="*/ 0 w 87"/>
                <a:gd name="T1" fmla="*/ 45 h 142"/>
                <a:gd name="T2" fmla="*/ 6 w 87"/>
                <a:gd name="T3" fmla="*/ 52 h 142"/>
                <a:gd name="T4" fmla="*/ 11 w 87"/>
                <a:gd name="T5" fmla="*/ 59 h 142"/>
                <a:gd name="T6" fmla="*/ 14 w 87"/>
                <a:gd name="T7" fmla="*/ 65 h 142"/>
                <a:gd name="T8" fmla="*/ 18 w 87"/>
                <a:gd name="T9" fmla="*/ 70 h 142"/>
                <a:gd name="T10" fmla="*/ 21 w 87"/>
                <a:gd name="T11" fmla="*/ 74 h 142"/>
                <a:gd name="T12" fmla="*/ 26 w 87"/>
                <a:gd name="T13" fmla="*/ 77 h 142"/>
                <a:gd name="T14" fmla="*/ 33 w 87"/>
                <a:gd name="T15" fmla="*/ 78 h 142"/>
                <a:gd name="T16" fmla="*/ 41 w 87"/>
                <a:gd name="T17" fmla="*/ 77 h 142"/>
                <a:gd name="T18" fmla="*/ 45 w 87"/>
                <a:gd name="T19" fmla="*/ 68 h 142"/>
                <a:gd name="T20" fmla="*/ 49 w 87"/>
                <a:gd name="T21" fmla="*/ 60 h 142"/>
                <a:gd name="T22" fmla="*/ 53 w 87"/>
                <a:gd name="T23" fmla="*/ 51 h 142"/>
                <a:gd name="T24" fmla="*/ 58 w 87"/>
                <a:gd name="T25" fmla="*/ 41 h 142"/>
                <a:gd name="T26" fmla="*/ 62 w 87"/>
                <a:gd name="T27" fmla="*/ 32 h 142"/>
                <a:gd name="T28" fmla="*/ 69 w 87"/>
                <a:gd name="T29" fmla="*/ 22 h 142"/>
                <a:gd name="T30" fmla="*/ 77 w 87"/>
                <a:gd name="T31" fmla="*/ 12 h 142"/>
                <a:gd name="T32" fmla="*/ 87 w 87"/>
                <a:gd name="T33" fmla="*/ 0 h 142"/>
                <a:gd name="T34" fmla="*/ 84 w 87"/>
                <a:gd name="T35" fmla="*/ 24 h 142"/>
                <a:gd name="T36" fmla="*/ 75 w 87"/>
                <a:gd name="T37" fmla="*/ 68 h 142"/>
                <a:gd name="T38" fmla="*/ 65 w 87"/>
                <a:gd name="T39" fmla="*/ 113 h 142"/>
                <a:gd name="T40" fmla="*/ 58 w 87"/>
                <a:gd name="T41" fmla="*/ 142 h 142"/>
                <a:gd name="T42" fmla="*/ 53 w 87"/>
                <a:gd name="T43" fmla="*/ 139 h 142"/>
                <a:gd name="T44" fmla="*/ 46 w 87"/>
                <a:gd name="T45" fmla="*/ 130 h 142"/>
                <a:gd name="T46" fmla="*/ 36 w 87"/>
                <a:gd name="T47" fmla="*/ 115 h 142"/>
                <a:gd name="T48" fmla="*/ 26 w 87"/>
                <a:gd name="T49" fmla="*/ 98 h 142"/>
                <a:gd name="T50" fmla="*/ 15 w 87"/>
                <a:gd name="T51" fmla="*/ 80 h 142"/>
                <a:gd name="T52" fmla="*/ 6 w 87"/>
                <a:gd name="T53" fmla="*/ 63 h 142"/>
                <a:gd name="T54" fmla="*/ 1 w 87"/>
                <a:gd name="T55" fmla="*/ 51 h 142"/>
                <a:gd name="T56" fmla="*/ 0 w 87"/>
                <a:gd name="T57" fmla="*/ 4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42">
                  <a:moveTo>
                    <a:pt x="0" y="45"/>
                  </a:moveTo>
                  <a:lnTo>
                    <a:pt x="6" y="52"/>
                  </a:lnTo>
                  <a:lnTo>
                    <a:pt x="11" y="59"/>
                  </a:lnTo>
                  <a:lnTo>
                    <a:pt x="14" y="65"/>
                  </a:lnTo>
                  <a:lnTo>
                    <a:pt x="18" y="70"/>
                  </a:lnTo>
                  <a:lnTo>
                    <a:pt x="21" y="74"/>
                  </a:lnTo>
                  <a:lnTo>
                    <a:pt x="26" y="77"/>
                  </a:lnTo>
                  <a:lnTo>
                    <a:pt x="33" y="78"/>
                  </a:lnTo>
                  <a:lnTo>
                    <a:pt x="41" y="77"/>
                  </a:lnTo>
                  <a:lnTo>
                    <a:pt x="45" y="68"/>
                  </a:lnTo>
                  <a:lnTo>
                    <a:pt x="49" y="60"/>
                  </a:lnTo>
                  <a:lnTo>
                    <a:pt x="53" y="51"/>
                  </a:lnTo>
                  <a:lnTo>
                    <a:pt x="58" y="41"/>
                  </a:lnTo>
                  <a:lnTo>
                    <a:pt x="62" y="32"/>
                  </a:lnTo>
                  <a:lnTo>
                    <a:pt x="69" y="22"/>
                  </a:lnTo>
                  <a:lnTo>
                    <a:pt x="77" y="12"/>
                  </a:lnTo>
                  <a:lnTo>
                    <a:pt x="87" y="0"/>
                  </a:lnTo>
                  <a:lnTo>
                    <a:pt x="84" y="24"/>
                  </a:lnTo>
                  <a:lnTo>
                    <a:pt x="75" y="68"/>
                  </a:lnTo>
                  <a:lnTo>
                    <a:pt x="65" y="113"/>
                  </a:lnTo>
                  <a:lnTo>
                    <a:pt x="58" y="142"/>
                  </a:lnTo>
                  <a:lnTo>
                    <a:pt x="53" y="139"/>
                  </a:lnTo>
                  <a:lnTo>
                    <a:pt x="46" y="130"/>
                  </a:lnTo>
                  <a:lnTo>
                    <a:pt x="36" y="115"/>
                  </a:lnTo>
                  <a:lnTo>
                    <a:pt x="26" y="98"/>
                  </a:lnTo>
                  <a:lnTo>
                    <a:pt x="15" y="80"/>
                  </a:lnTo>
                  <a:lnTo>
                    <a:pt x="6" y="63"/>
                  </a:lnTo>
                  <a:lnTo>
                    <a:pt x="1" y="5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699" y="2250"/>
              <a:ext cx="42" cy="41"/>
            </a:xfrm>
            <a:custGeom>
              <a:avLst/>
              <a:gdLst>
                <a:gd name="T0" fmla="*/ 2 w 84"/>
                <a:gd name="T1" fmla="*/ 82 h 82"/>
                <a:gd name="T2" fmla="*/ 2 w 84"/>
                <a:gd name="T3" fmla="*/ 82 h 82"/>
                <a:gd name="T4" fmla="*/ 2 w 84"/>
                <a:gd name="T5" fmla="*/ 80 h 82"/>
                <a:gd name="T6" fmla="*/ 1 w 84"/>
                <a:gd name="T7" fmla="*/ 80 h 82"/>
                <a:gd name="T8" fmla="*/ 0 w 84"/>
                <a:gd name="T9" fmla="*/ 79 h 82"/>
                <a:gd name="T10" fmla="*/ 4 w 84"/>
                <a:gd name="T11" fmla="*/ 63 h 82"/>
                <a:gd name="T12" fmla="*/ 9 w 84"/>
                <a:gd name="T13" fmla="*/ 49 h 82"/>
                <a:gd name="T14" fmla="*/ 12 w 84"/>
                <a:gd name="T15" fmla="*/ 38 h 82"/>
                <a:gd name="T16" fmla="*/ 13 w 84"/>
                <a:gd name="T17" fmla="*/ 30 h 82"/>
                <a:gd name="T18" fmla="*/ 16 w 84"/>
                <a:gd name="T19" fmla="*/ 29 h 82"/>
                <a:gd name="T20" fmla="*/ 19 w 84"/>
                <a:gd name="T21" fmla="*/ 27 h 82"/>
                <a:gd name="T22" fmla="*/ 21 w 84"/>
                <a:gd name="T23" fmla="*/ 27 h 82"/>
                <a:gd name="T24" fmla="*/ 24 w 84"/>
                <a:gd name="T25" fmla="*/ 26 h 82"/>
                <a:gd name="T26" fmla="*/ 26 w 84"/>
                <a:gd name="T27" fmla="*/ 24 h 82"/>
                <a:gd name="T28" fmla="*/ 30 w 84"/>
                <a:gd name="T29" fmla="*/ 22 h 82"/>
                <a:gd name="T30" fmla="*/ 32 w 84"/>
                <a:gd name="T31" fmla="*/ 19 h 82"/>
                <a:gd name="T32" fmla="*/ 35 w 84"/>
                <a:gd name="T33" fmla="*/ 17 h 82"/>
                <a:gd name="T34" fmla="*/ 40 w 84"/>
                <a:gd name="T35" fmla="*/ 15 h 82"/>
                <a:gd name="T36" fmla="*/ 45 w 84"/>
                <a:gd name="T37" fmla="*/ 12 h 82"/>
                <a:gd name="T38" fmla="*/ 50 w 84"/>
                <a:gd name="T39" fmla="*/ 10 h 82"/>
                <a:gd name="T40" fmla="*/ 57 w 84"/>
                <a:gd name="T41" fmla="*/ 7 h 82"/>
                <a:gd name="T42" fmla="*/ 62 w 84"/>
                <a:gd name="T43" fmla="*/ 4 h 82"/>
                <a:gd name="T44" fmla="*/ 68 w 84"/>
                <a:gd name="T45" fmla="*/ 2 h 82"/>
                <a:gd name="T46" fmla="*/ 71 w 84"/>
                <a:gd name="T47" fmla="*/ 1 h 82"/>
                <a:gd name="T48" fmla="*/ 74 w 84"/>
                <a:gd name="T49" fmla="*/ 0 h 82"/>
                <a:gd name="T50" fmla="*/ 76 w 84"/>
                <a:gd name="T51" fmla="*/ 2 h 82"/>
                <a:gd name="T52" fmla="*/ 78 w 84"/>
                <a:gd name="T53" fmla="*/ 6 h 82"/>
                <a:gd name="T54" fmla="*/ 80 w 84"/>
                <a:gd name="T55" fmla="*/ 11 h 82"/>
                <a:gd name="T56" fmla="*/ 84 w 84"/>
                <a:gd name="T57" fmla="*/ 22 h 82"/>
                <a:gd name="T58" fmla="*/ 84 w 84"/>
                <a:gd name="T59" fmla="*/ 26 h 82"/>
                <a:gd name="T60" fmla="*/ 83 w 84"/>
                <a:gd name="T61" fmla="*/ 31 h 82"/>
                <a:gd name="T62" fmla="*/ 83 w 84"/>
                <a:gd name="T63" fmla="*/ 35 h 82"/>
                <a:gd name="T64" fmla="*/ 81 w 84"/>
                <a:gd name="T65" fmla="*/ 40 h 82"/>
                <a:gd name="T66" fmla="*/ 74 w 84"/>
                <a:gd name="T67" fmla="*/ 44 h 82"/>
                <a:gd name="T68" fmla="*/ 68 w 84"/>
                <a:gd name="T69" fmla="*/ 47 h 82"/>
                <a:gd name="T70" fmla="*/ 62 w 84"/>
                <a:gd name="T71" fmla="*/ 50 h 82"/>
                <a:gd name="T72" fmla="*/ 57 w 84"/>
                <a:gd name="T73" fmla="*/ 54 h 82"/>
                <a:gd name="T74" fmla="*/ 51 w 84"/>
                <a:gd name="T75" fmla="*/ 57 h 82"/>
                <a:gd name="T76" fmla="*/ 46 w 84"/>
                <a:gd name="T77" fmla="*/ 61 h 82"/>
                <a:gd name="T78" fmla="*/ 39 w 84"/>
                <a:gd name="T79" fmla="*/ 65 h 82"/>
                <a:gd name="T80" fmla="*/ 30 w 84"/>
                <a:gd name="T81" fmla="*/ 70 h 82"/>
                <a:gd name="T82" fmla="*/ 23 w 84"/>
                <a:gd name="T83" fmla="*/ 72 h 82"/>
                <a:gd name="T84" fmla="*/ 16 w 84"/>
                <a:gd name="T85" fmla="*/ 76 h 82"/>
                <a:gd name="T86" fmla="*/ 9 w 84"/>
                <a:gd name="T87" fmla="*/ 79 h 82"/>
                <a:gd name="T88" fmla="*/ 2 w 84"/>
                <a:gd name="T8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2">
                  <a:moveTo>
                    <a:pt x="2" y="82"/>
                  </a:moveTo>
                  <a:lnTo>
                    <a:pt x="2" y="82"/>
                  </a:lnTo>
                  <a:lnTo>
                    <a:pt x="2" y="80"/>
                  </a:lnTo>
                  <a:lnTo>
                    <a:pt x="1" y="80"/>
                  </a:lnTo>
                  <a:lnTo>
                    <a:pt x="0" y="79"/>
                  </a:lnTo>
                  <a:lnTo>
                    <a:pt x="4" y="63"/>
                  </a:lnTo>
                  <a:lnTo>
                    <a:pt x="9" y="49"/>
                  </a:lnTo>
                  <a:lnTo>
                    <a:pt x="12" y="38"/>
                  </a:lnTo>
                  <a:lnTo>
                    <a:pt x="13" y="30"/>
                  </a:lnTo>
                  <a:lnTo>
                    <a:pt x="16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2" y="19"/>
                  </a:lnTo>
                  <a:lnTo>
                    <a:pt x="35" y="17"/>
                  </a:lnTo>
                  <a:lnTo>
                    <a:pt x="40" y="15"/>
                  </a:lnTo>
                  <a:lnTo>
                    <a:pt x="45" y="12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2" y="4"/>
                  </a:lnTo>
                  <a:lnTo>
                    <a:pt x="68" y="2"/>
                  </a:lnTo>
                  <a:lnTo>
                    <a:pt x="71" y="1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0" y="11"/>
                  </a:lnTo>
                  <a:lnTo>
                    <a:pt x="84" y="22"/>
                  </a:lnTo>
                  <a:lnTo>
                    <a:pt x="84" y="26"/>
                  </a:lnTo>
                  <a:lnTo>
                    <a:pt x="83" y="31"/>
                  </a:lnTo>
                  <a:lnTo>
                    <a:pt x="83" y="35"/>
                  </a:lnTo>
                  <a:lnTo>
                    <a:pt x="81" y="40"/>
                  </a:lnTo>
                  <a:lnTo>
                    <a:pt x="74" y="44"/>
                  </a:lnTo>
                  <a:lnTo>
                    <a:pt x="68" y="47"/>
                  </a:lnTo>
                  <a:lnTo>
                    <a:pt x="62" y="50"/>
                  </a:lnTo>
                  <a:lnTo>
                    <a:pt x="57" y="54"/>
                  </a:lnTo>
                  <a:lnTo>
                    <a:pt x="51" y="57"/>
                  </a:lnTo>
                  <a:lnTo>
                    <a:pt x="46" y="61"/>
                  </a:lnTo>
                  <a:lnTo>
                    <a:pt x="39" y="65"/>
                  </a:lnTo>
                  <a:lnTo>
                    <a:pt x="30" y="70"/>
                  </a:lnTo>
                  <a:lnTo>
                    <a:pt x="23" y="72"/>
                  </a:lnTo>
                  <a:lnTo>
                    <a:pt x="16" y="76"/>
                  </a:lnTo>
                  <a:lnTo>
                    <a:pt x="9" y="79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877" y="2119"/>
              <a:ext cx="100" cy="150"/>
            </a:xfrm>
            <a:custGeom>
              <a:avLst/>
              <a:gdLst>
                <a:gd name="T0" fmla="*/ 109 w 198"/>
                <a:gd name="T1" fmla="*/ 301 h 301"/>
                <a:gd name="T2" fmla="*/ 77 w 198"/>
                <a:gd name="T3" fmla="*/ 271 h 301"/>
                <a:gd name="T4" fmla="*/ 54 w 198"/>
                <a:gd name="T5" fmla="*/ 245 h 301"/>
                <a:gd name="T6" fmla="*/ 38 w 198"/>
                <a:gd name="T7" fmla="*/ 221 h 301"/>
                <a:gd name="T8" fmla="*/ 26 w 198"/>
                <a:gd name="T9" fmla="*/ 198 h 301"/>
                <a:gd name="T10" fmla="*/ 18 w 198"/>
                <a:gd name="T11" fmla="*/ 172 h 301"/>
                <a:gd name="T12" fmla="*/ 12 w 198"/>
                <a:gd name="T13" fmla="*/ 141 h 301"/>
                <a:gd name="T14" fmla="*/ 7 w 198"/>
                <a:gd name="T15" fmla="*/ 104 h 301"/>
                <a:gd name="T16" fmla="*/ 0 w 198"/>
                <a:gd name="T17" fmla="*/ 56 h 301"/>
                <a:gd name="T18" fmla="*/ 6 w 198"/>
                <a:gd name="T19" fmla="*/ 45 h 301"/>
                <a:gd name="T20" fmla="*/ 11 w 198"/>
                <a:gd name="T21" fmla="*/ 37 h 301"/>
                <a:gd name="T22" fmla="*/ 17 w 198"/>
                <a:gd name="T23" fmla="*/ 30 h 301"/>
                <a:gd name="T24" fmla="*/ 23 w 198"/>
                <a:gd name="T25" fmla="*/ 25 h 301"/>
                <a:gd name="T26" fmla="*/ 27 w 198"/>
                <a:gd name="T27" fmla="*/ 21 h 301"/>
                <a:gd name="T28" fmla="*/ 31 w 198"/>
                <a:gd name="T29" fmla="*/ 16 h 301"/>
                <a:gd name="T30" fmla="*/ 33 w 198"/>
                <a:gd name="T31" fmla="*/ 9 h 301"/>
                <a:gd name="T32" fmla="*/ 33 w 198"/>
                <a:gd name="T33" fmla="*/ 0 h 301"/>
                <a:gd name="T34" fmla="*/ 40 w 198"/>
                <a:gd name="T35" fmla="*/ 6 h 301"/>
                <a:gd name="T36" fmla="*/ 55 w 198"/>
                <a:gd name="T37" fmla="*/ 23 h 301"/>
                <a:gd name="T38" fmla="*/ 76 w 198"/>
                <a:gd name="T39" fmla="*/ 46 h 301"/>
                <a:gd name="T40" fmla="*/ 100 w 198"/>
                <a:gd name="T41" fmla="*/ 74 h 301"/>
                <a:gd name="T42" fmla="*/ 125 w 198"/>
                <a:gd name="T43" fmla="*/ 101 h 301"/>
                <a:gd name="T44" fmla="*/ 152 w 198"/>
                <a:gd name="T45" fmla="*/ 127 h 301"/>
                <a:gd name="T46" fmla="*/ 177 w 198"/>
                <a:gd name="T47" fmla="*/ 146 h 301"/>
                <a:gd name="T48" fmla="*/ 198 w 198"/>
                <a:gd name="T49" fmla="*/ 158 h 301"/>
                <a:gd name="T50" fmla="*/ 189 w 198"/>
                <a:gd name="T51" fmla="*/ 171 h 301"/>
                <a:gd name="T52" fmla="*/ 177 w 198"/>
                <a:gd name="T53" fmla="*/ 190 h 301"/>
                <a:gd name="T54" fmla="*/ 162 w 198"/>
                <a:gd name="T55" fmla="*/ 213 h 301"/>
                <a:gd name="T56" fmla="*/ 147 w 198"/>
                <a:gd name="T57" fmla="*/ 237 h 301"/>
                <a:gd name="T58" fmla="*/ 133 w 198"/>
                <a:gd name="T59" fmla="*/ 262 h 301"/>
                <a:gd name="T60" fmla="*/ 122 w 198"/>
                <a:gd name="T61" fmla="*/ 281 h 301"/>
                <a:gd name="T62" fmla="*/ 113 w 198"/>
                <a:gd name="T63" fmla="*/ 295 h 301"/>
                <a:gd name="T64" fmla="*/ 109 w 198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301">
                  <a:moveTo>
                    <a:pt x="109" y="301"/>
                  </a:moveTo>
                  <a:lnTo>
                    <a:pt x="77" y="271"/>
                  </a:lnTo>
                  <a:lnTo>
                    <a:pt x="54" y="245"/>
                  </a:lnTo>
                  <a:lnTo>
                    <a:pt x="38" y="221"/>
                  </a:lnTo>
                  <a:lnTo>
                    <a:pt x="26" y="198"/>
                  </a:lnTo>
                  <a:lnTo>
                    <a:pt x="18" y="172"/>
                  </a:lnTo>
                  <a:lnTo>
                    <a:pt x="12" y="141"/>
                  </a:lnTo>
                  <a:lnTo>
                    <a:pt x="7" y="104"/>
                  </a:lnTo>
                  <a:lnTo>
                    <a:pt x="0" y="56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27" y="21"/>
                  </a:lnTo>
                  <a:lnTo>
                    <a:pt x="31" y="16"/>
                  </a:lnTo>
                  <a:lnTo>
                    <a:pt x="33" y="9"/>
                  </a:lnTo>
                  <a:lnTo>
                    <a:pt x="33" y="0"/>
                  </a:lnTo>
                  <a:lnTo>
                    <a:pt x="40" y="6"/>
                  </a:lnTo>
                  <a:lnTo>
                    <a:pt x="55" y="23"/>
                  </a:lnTo>
                  <a:lnTo>
                    <a:pt x="76" y="46"/>
                  </a:lnTo>
                  <a:lnTo>
                    <a:pt x="100" y="74"/>
                  </a:lnTo>
                  <a:lnTo>
                    <a:pt x="125" y="101"/>
                  </a:lnTo>
                  <a:lnTo>
                    <a:pt x="152" y="127"/>
                  </a:lnTo>
                  <a:lnTo>
                    <a:pt x="177" y="146"/>
                  </a:lnTo>
                  <a:lnTo>
                    <a:pt x="198" y="158"/>
                  </a:lnTo>
                  <a:lnTo>
                    <a:pt x="189" y="171"/>
                  </a:lnTo>
                  <a:lnTo>
                    <a:pt x="177" y="190"/>
                  </a:lnTo>
                  <a:lnTo>
                    <a:pt x="162" y="213"/>
                  </a:lnTo>
                  <a:lnTo>
                    <a:pt x="147" y="237"/>
                  </a:lnTo>
                  <a:lnTo>
                    <a:pt x="133" y="262"/>
                  </a:lnTo>
                  <a:lnTo>
                    <a:pt x="122" y="281"/>
                  </a:lnTo>
                  <a:lnTo>
                    <a:pt x="113" y="295"/>
                  </a:lnTo>
                  <a:lnTo>
                    <a:pt x="109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968" y="2205"/>
              <a:ext cx="36" cy="49"/>
            </a:xfrm>
            <a:custGeom>
              <a:avLst/>
              <a:gdLst>
                <a:gd name="T0" fmla="*/ 14 w 70"/>
                <a:gd name="T1" fmla="*/ 92 h 99"/>
                <a:gd name="T2" fmla="*/ 9 w 70"/>
                <a:gd name="T3" fmla="*/ 78 h 99"/>
                <a:gd name="T4" fmla="*/ 6 w 70"/>
                <a:gd name="T5" fmla="*/ 70 h 99"/>
                <a:gd name="T6" fmla="*/ 1 w 70"/>
                <a:gd name="T7" fmla="*/ 64 h 99"/>
                <a:gd name="T8" fmla="*/ 0 w 70"/>
                <a:gd name="T9" fmla="*/ 57 h 99"/>
                <a:gd name="T10" fmla="*/ 4 w 70"/>
                <a:gd name="T11" fmla="*/ 52 h 99"/>
                <a:gd name="T12" fmla="*/ 11 w 70"/>
                <a:gd name="T13" fmla="*/ 44 h 99"/>
                <a:gd name="T14" fmla="*/ 18 w 70"/>
                <a:gd name="T15" fmla="*/ 34 h 99"/>
                <a:gd name="T16" fmla="*/ 26 w 70"/>
                <a:gd name="T17" fmla="*/ 25 h 99"/>
                <a:gd name="T18" fmla="*/ 34 w 70"/>
                <a:gd name="T19" fmla="*/ 16 h 99"/>
                <a:gd name="T20" fmla="*/ 43 w 70"/>
                <a:gd name="T21" fmla="*/ 9 h 99"/>
                <a:gd name="T22" fmla="*/ 51 w 70"/>
                <a:gd name="T23" fmla="*/ 3 h 99"/>
                <a:gd name="T24" fmla="*/ 58 w 70"/>
                <a:gd name="T25" fmla="*/ 0 h 99"/>
                <a:gd name="T26" fmla="*/ 60 w 70"/>
                <a:gd name="T27" fmla="*/ 22 h 99"/>
                <a:gd name="T28" fmla="*/ 63 w 70"/>
                <a:gd name="T29" fmla="*/ 45 h 99"/>
                <a:gd name="T30" fmla="*/ 67 w 70"/>
                <a:gd name="T31" fmla="*/ 67 h 99"/>
                <a:gd name="T32" fmla="*/ 70 w 70"/>
                <a:gd name="T33" fmla="*/ 90 h 99"/>
                <a:gd name="T34" fmla="*/ 63 w 70"/>
                <a:gd name="T35" fmla="*/ 96 h 99"/>
                <a:gd name="T36" fmla="*/ 58 w 70"/>
                <a:gd name="T37" fmla="*/ 98 h 99"/>
                <a:gd name="T38" fmla="*/ 51 w 70"/>
                <a:gd name="T39" fmla="*/ 99 h 99"/>
                <a:gd name="T40" fmla="*/ 44 w 70"/>
                <a:gd name="T41" fmla="*/ 99 h 99"/>
                <a:gd name="T42" fmla="*/ 38 w 70"/>
                <a:gd name="T43" fmla="*/ 98 h 99"/>
                <a:gd name="T44" fmla="*/ 30 w 70"/>
                <a:gd name="T45" fmla="*/ 96 h 99"/>
                <a:gd name="T46" fmla="*/ 22 w 70"/>
                <a:gd name="T47" fmla="*/ 93 h 99"/>
                <a:gd name="T48" fmla="*/ 14 w 70"/>
                <a:gd name="T4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99">
                  <a:moveTo>
                    <a:pt x="14" y="92"/>
                  </a:moveTo>
                  <a:lnTo>
                    <a:pt x="9" y="78"/>
                  </a:lnTo>
                  <a:lnTo>
                    <a:pt x="6" y="70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4" y="52"/>
                  </a:lnTo>
                  <a:lnTo>
                    <a:pt x="11" y="44"/>
                  </a:lnTo>
                  <a:lnTo>
                    <a:pt x="18" y="34"/>
                  </a:lnTo>
                  <a:lnTo>
                    <a:pt x="26" y="25"/>
                  </a:lnTo>
                  <a:lnTo>
                    <a:pt x="34" y="16"/>
                  </a:lnTo>
                  <a:lnTo>
                    <a:pt x="43" y="9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60" y="22"/>
                  </a:lnTo>
                  <a:lnTo>
                    <a:pt x="63" y="45"/>
                  </a:lnTo>
                  <a:lnTo>
                    <a:pt x="67" y="67"/>
                  </a:lnTo>
                  <a:lnTo>
                    <a:pt x="70" y="90"/>
                  </a:lnTo>
                  <a:lnTo>
                    <a:pt x="63" y="96"/>
                  </a:lnTo>
                  <a:lnTo>
                    <a:pt x="58" y="98"/>
                  </a:lnTo>
                  <a:lnTo>
                    <a:pt x="51" y="99"/>
                  </a:lnTo>
                  <a:lnTo>
                    <a:pt x="44" y="99"/>
                  </a:lnTo>
                  <a:lnTo>
                    <a:pt x="38" y="98"/>
                  </a:lnTo>
                  <a:lnTo>
                    <a:pt x="30" y="96"/>
                  </a:lnTo>
                  <a:lnTo>
                    <a:pt x="22" y="93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FF2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017" y="2164"/>
              <a:ext cx="26" cy="73"/>
            </a:xfrm>
            <a:custGeom>
              <a:avLst/>
              <a:gdLst>
                <a:gd name="T0" fmla="*/ 2 w 51"/>
                <a:gd name="T1" fmla="*/ 74 h 145"/>
                <a:gd name="T2" fmla="*/ 17 w 51"/>
                <a:gd name="T3" fmla="*/ 63 h 145"/>
                <a:gd name="T4" fmla="*/ 26 w 51"/>
                <a:gd name="T5" fmla="*/ 54 h 145"/>
                <a:gd name="T6" fmla="*/ 32 w 51"/>
                <a:gd name="T7" fmla="*/ 47 h 145"/>
                <a:gd name="T8" fmla="*/ 34 w 51"/>
                <a:gd name="T9" fmla="*/ 40 h 145"/>
                <a:gd name="T10" fmla="*/ 37 w 51"/>
                <a:gd name="T11" fmla="*/ 32 h 145"/>
                <a:gd name="T12" fmla="*/ 39 w 51"/>
                <a:gd name="T13" fmla="*/ 24 h 145"/>
                <a:gd name="T14" fmla="*/ 42 w 51"/>
                <a:gd name="T15" fmla="*/ 14 h 145"/>
                <a:gd name="T16" fmla="*/ 51 w 51"/>
                <a:gd name="T17" fmla="*/ 0 h 145"/>
                <a:gd name="T18" fmla="*/ 51 w 51"/>
                <a:gd name="T19" fmla="*/ 21 h 145"/>
                <a:gd name="T20" fmla="*/ 48 w 51"/>
                <a:gd name="T21" fmla="*/ 39 h 145"/>
                <a:gd name="T22" fmla="*/ 45 w 51"/>
                <a:gd name="T23" fmla="*/ 58 h 145"/>
                <a:gd name="T24" fmla="*/ 40 w 51"/>
                <a:gd name="T25" fmla="*/ 75 h 145"/>
                <a:gd name="T26" fmla="*/ 33 w 51"/>
                <a:gd name="T27" fmla="*/ 92 h 145"/>
                <a:gd name="T28" fmla="*/ 25 w 51"/>
                <a:gd name="T29" fmla="*/ 110 h 145"/>
                <a:gd name="T30" fmla="*/ 17 w 51"/>
                <a:gd name="T31" fmla="*/ 127 h 145"/>
                <a:gd name="T32" fmla="*/ 8 w 51"/>
                <a:gd name="T33" fmla="*/ 145 h 145"/>
                <a:gd name="T34" fmla="*/ 4 w 51"/>
                <a:gd name="T35" fmla="*/ 137 h 145"/>
                <a:gd name="T36" fmla="*/ 1 w 51"/>
                <a:gd name="T37" fmla="*/ 115 h 145"/>
                <a:gd name="T38" fmla="*/ 0 w 51"/>
                <a:gd name="T39" fmla="*/ 91 h 145"/>
                <a:gd name="T40" fmla="*/ 2 w 51"/>
                <a:gd name="T41" fmla="*/ 7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45">
                  <a:moveTo>
                    <a:pt x="2" y="74"/>
                  </a:moveTo>
                  <a:lnTo>
                    <a:pt x="17" y="63"/>
                  </a:lnTo>
                  <a:lnTo>
                    <a:pt x="26" y="54"/>
                  </a:lnTo>
                  <a:lnTo>
                    <a:pt x="32" y="47"/>
                  </a:lnTo>
                  <a:lnTo>
                    <a:pt x="34" y="40"/>
                  </a:lnTo>
                  <a:lnTo>
                    <a:pt x="37" y="32"/>
                  </a:lnTo>
                  <a:lnTo>
                    <a:pt x="39" y="24"/>
                  </a:lnTo>
                  <a:lnTo>
                    <a:pt x="42" y="14"/>
                  </a:lnTo>
                  <a:lnTo>
                    <a:pt x="51" y="0"/>
                  </a:lnTo>
                  <a:lnTo>
                    <a:pt x="51" y="21"/>
                  </a:lnTo>
                  <a:lnTo>
                    <a:pt x="48" y="39"/>
                  </a:lnTo>
                  <a:lnTo>
                    <a:pt x="45" y="58"/>
                  </a:lnTo>
                  <a:lnTo>
                    <a:pt x="40" y="75"/>
                  </a:lnTo>
                  <a:lnTo>
                    <a:pt x="33" y="92"/>
                  </a:lnTo>
                  <a:lnTo>
                    <a:pt x="25" y="110"/>
                  </a:lnTo>
                  <a:lnTo>
                    <a:pt x="17" y="127"/>
                  </a:lnTo>
                  <a:lnTo>
                    <a:pt x="8" y="145"/>
                  </a:lnTo>
                  <a:lnTo>
                    <a:pt x="4" y="137"/>
                  </a:lnTo>
                  <a:lnTo>
                    <a:pt x="1" y="115"/>
                  </a:lnTo>
                  <a:lnTo>
                    <a:pt x="0" y="91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881" y="1841"/>
              <a:ext cx="250" cy="337"/>
            </a:xfrm>
            <a:custGeom>
              <a:avLst/>
              <a:gdLst>
                <a:gd name="T0" fmla="*/ 184 w 499"/>
                <a:gd name="T1" fmla="*/ 655 h 674"/>
                <a:gd name="T2" fmla="*/ 137 w 499"/>
                <a:gd name="T3" fmla="*/ 622 h 674"/>
                <a:gd name="T4" fmla="*/ 93 w 499"/>
                <a:gd name="T5" fmla="*/ 579 h 674"/>
                <a:gd name="T6" fmla="*/ 52 w 499"/>
                <a:gd name="T7" fmla="*/ 530 h 674"/>
                <a:gd name="T8" fmla="*/ 68 w 499"/>
                <a:gd name="T9" fmla="*/ 386 h 674"/>
                <a:gd name="T10" fmla="*/ 53 w 499"/>
                <a:gd name="T11" fmla="*/ 320 h 674"/>
                <a:gd name="T12" fmla="*/ 23 w 499"/>
                <a:gd name="T13" fmla="*/ 285 h 674"/>
                <a:gd name="T14" fmla="*/ 2 w 499"/>
                <a:gd name="T15" fmla="*/ 234 h 674"/>
                <a:gd name="T16" fmla="*/ 15 w 499"/>
                <a:gd name="T17" fmla="*/ 183 h 674"/>
                <a:gd name="T18" fmla="*/ 45 w 499"/>
                <a:gd name="T19" fmla="*/ 189 h 674"/>
                <a:gd name="T20" fmla="*/ 61 w 499"/>
                <a:gd name="T21" fmla="*/ 187 h 674"/>
                <a:gd name="T22" fmla="*/ 91 w 499"/>
                <a:gd name="T23" fmla="*/ 144 h 674"/>
                <a:gd name="T24" fmla="*/ 130 w 499"/>
                <a:gd name="T25" fmla="*/ 94 h 674"/>
                <a:gd name="T26" fmla="*/ 154 w 499"/>
                <a:gd name="T27" fmla="*/ 33 h 674"/>
                <a:gd name="T28" fmla="*/ 240 w 499"/>
                <a:gd name="T29" fmla="*/ 3 h 674"/>
                <a:gd name="T30" fmla="*/ 332 w 499"/>
                <a:gd name="T31" fmla="*/ 1 h 674"/>
                <a:gd name="T32" fmla="*/ 410 w 499"/>
                <a:gd name="T33" fmla="*/ 18 h 674"/>
                <a:gd name="T34" fmla="*/ 482 w 499"/>
                <a:gd name="T35" fmla="*/ 56 h 674"/>
                <a:gd name="T36" fmla="*/ 494 w 499"/>
                <a:gd name="T37" fmla="*/ 145 h 674"/>
                <a:gd name="T38" fmla="*/ 471 w 499"/>
                <a:gd name="T39" fmla="*/ 174 h 674"/>
                <a:gd name="T40" fmla="*/ 449 w 499"/>
                <a:gd name="T41" fmla="*/ 175 h 674"/>
                <a:gd name="T42" fmla="*/ 418 w 499"/>
                <a:gd name="T43" fmla="*/ 182 h 674"/>
                <a:gd name="T44" fmla="*/ 394 w 499"/>
                <a:gd name="T45" fmla="*/ 201 h 674"/>
                <a:gd name="T46" fmla="*/ 392 w 499"/>
                <a:gd name="T47" fmla="*/ 303 h 674"/>
                <a:gd name="T48" fmla="*/ 371 w 499"/>
                <a:gd name="T49" fmla="*/ 342 h 674"/>
                <a:gd name="T50" fmla="*/ 324 w 499"/>
                <a:gd name="T51" fmla="*/ 327 h 674"/>
                <a:gd name="T52" fmla="*/ 317 w 499"/>
                <a:gd name="T53" fmla="*/ 353 h 674"/>
                <a:gd name="T54" fmla="*/ 358 w 499"/>
                <a:gd name="T55" fmla="*/ 368 h 674"/>
                <a:gd name="T56" fmla="*/ 386 w 499"/>
                <a:gd name="T57" fmla="*/ 376 h 674"/>
                <a:gd name="T58" fmla="*/ 414 w 499"/>
                <a:gd name="T59" fmla="*/ 366 h 674"/>
                <a:gd name="T60" fmla="*/ 426 w 499"/>
                <a:gd name="T61" fmla="*/ 307 h 674"/>
                <a:gd name="T62" fmla="*/ 430 w 499"/>
                <a:gd name="T63" fmla="*/ 261 h 674"/>
                <a:gd name="T64" fmla="*/ 455 w 499"/>
                <a:gd name="T65" fmla="*/ 262 h 674"/>
                <a:gd name="T66" fmla="*/ 482 w 499"/>
                <a:gd name="T67" fmla="*/ 245 h 674"/>
                <a:gd name="T68" fmla="*/ 488 w 499"/>
                <a:gd name="T69" fmla="*/ 262 h 674"/>
                <a:gd name="T70" fmla="*/ 478 w 499"/>
                <a:gd name="T71" fmla="*/ 332 h 674"/>
                <a:gd name="T72" fmla="*/ 433 w 499"/>
                <a:gd name="T73" fmla="*/ 444 h 674"/>
                <a:gd name="T74" fmla="*/ 377 w 499"/>
                <a:gd name="T75" fmla="*/ 510 h 674"/>
                <a:gd name="T76" fmla="*/ 285 w 499"/>
                <a:gd name="T77" fmla="*/ 523 h 674"/>
                <a:gd name="T78" fmla="*/ 215 w 499"/>
                <a:gd name="T79" fmla="*/ 494 h 674"/>
                <a:gd name="T80" fmla="*/ 174 w 499"/>
                <a:gd name="T81" fmla="*/ 456 h 674"/>
                <a:gd name="T82" fmla="*/ 149 w 499"/>
                <a:gd name="T83" fmla="*/ 419 h 674"/>
                <a:gd name="T84" fmla="*/ 121 w 499"/>
                <a:gd name="T85" fmla="*/ 443 h 674"/>
                <a:gd name="T86" fmla="*/ 161 w 499"/>
                <a:gd name="T87" fmla="*/ 494 h 674"/>
                <a:gd name="T88" fmla="*/ 210 w 499"/>
                <a:gd name="T89" fmla="*/ 537 h 674"/>
                <a:gd name="T90" fmla="*/ 265 w 499"/>
                <a:gd name="T91" fmla="*/ 565 h 674"/>
                <a:gd name="T92" fmla="*/ 311 w 499"/>
                <a:gd name="T93" fmla="*/ 583 h 674"/>
                <a:gd name="T94" fmla="*/ 288 w 499"/>
                <a:gd name="T95" fmla="*/ 65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9" h="674">
                  <a:moveTo>
                    <a:pt x="226" y="674"/>
                  </a:moveTo>
                  <a:lnTo>
                    <a:pt x="212" y="668"/>
                  </a:lnTo>
                  <a:lnTo>
                    <a:pt x="198" y="662"/>
                  </a:lnTo>
                  <a:lnTo>
                    <a:pt x="184" y="655"/>
                  </a:lnTo>
                  <a:lnTo>
                    <a:pt x="172" y="647"/>
                  </a:lnTo>
                  <a:lnTo>
                    <a:pt x="160" y="639"/>
                  </a:lnTo>
                  <a:lnTo>
                    <a:pt x="147" y="631"/>
                  </a:lnTo>
                  <a:lnTo>
                    <a:pt x="137" y="622"/>
                  </a:lnTo>
                  <a:lnTo>
                    <a:pt x="125" y="611"/>
                  </a:lnTo>
                  <a:lnTo>
                    <a:pt x="114" y="601"/>
                  </a:lnTo>
                  <a:lnTo>
                    <a:pt x="104" y="591"/>
                  </a:lnTo>
                  <a:lnTo>
                    <a:pt x="93" y="579"/>
                  </a:lnTo>
                  <a:lnTo>
                    <a:pt x="83" y="568"/>
                  </a:lnTo>
                  <a:lnTo>
                    <a:pt x="72" y="556"/>
                  </a:lnTo>
                  <a:lnTo>
                    <a:pt x="62" y="544"/>
                  </a:lnTo>
                  <a:lnTo>
                    <a:pt x="52" y="530"/>
                  </a:lnTo>
                  <a:lnTo>
                    <a:pt x="41" y="517"/>
                  </a:lnTo>
                  <a:lnTo>
                    <a:pt x="53" y="477"/>
                  </a:lnTo>
                  <a:lnTo>
                    <a:pt x="61" y="432"/>
                  </a:lnTo>
                  <a:lnTo>
                    <a:pt x="68" y="386"/>
                  </a:lnTo>
                  <a:lnTo>
                    <a:pt x="75" y="342"/>
                  </a:lnTo>
                  <a:lnTo>
                    <a:pt x="68" y="336"/>
                  </a:lnTo>
                  <a:lnTo>
                    <a:pt x="60" y="329"/>
                  </a:lnTo>
                  <a:lnTo>
                    <a:pt x="53" y="320"/>
                  </a:lnTo>
                  <a:lnTo>
                    <a:pt x="45" y="312"/>
                  </a:lnTo>
                  <a:lnTo>
                    <a:pt x="38" y="303"/>
                  </a:lnTo>
                  <a:lnTo>
                    <a:pt x="30" y="293"/>
                  </a:lnTo>
                  <a:lnTo>
                    <a:pt x="23" y="285"/>
                  </a:lnTo>
                  <a:lnTo>
                    <a:pt x="15" y="277"/>
                  </a:lnTo>
                  <a:lnTo>
                    <a:pt x="10" y="265"/>
                  </a:lnTo>
                  <a:lnTo>
                    <a:pt x="7" y="250"/>
                  </a:lnTo>
                  <a:lnTo>
                    <a:pt x="2" y="234"/>
                  </a:lnTo>
                  <a:lnTo>
                    <a:pt x="0" y="217"/>
                  </a:lnTo>
                  <a:lnTo>
                    <a:pt x="1" y="202"/>
                  </a:lnTo>
                  <a:lnTo>
                    <a:pt x="6" y="191"/>
                  </a:lnTo>
                  <a:lnTo>
                    <a:pt x="15" y="183"/>
                  </a:lnTo>
                  <a:lnTo>
                    <a:pt x="30" y="179"/>
                  </a:lnTo>
                  <a:lnTo>
                    <a:pt x="37" y="184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8" y="190"/>
                  </a:lnTo>
                  <a:lnTo>
                    <a:pt x="52" y="190"/>
                  </a:lnTo>
                  <a:lnTo>
                    <a:pt x="55" y="189"/>
                  </a:lnTo>
                  <a:lnTo>
                    <a:pt x="61" y="187"/>
                  </a:lnTo>
                  <a:lnTo>
                    <a:pt x="69" y="184"/>
                  </a:lnTo>
                  <a:lnTo>
                    <a:pt x="75" y="170"/>
                  </a:lnTo>
                  <a:lnTo>
                    <a:pt x="83" y="158"/>
                  </a:lnTo>
                  <a:lnTo>
                    <a:pt x="91" y="144"/>
                  </a:lnTo>
                  <a:lnTo>
                    <a:pt x="100" y="131"/>
                  </a:lnTo>
                  <a:lnTo>
                    <a:pt x="109" y="118"/>
                  </a:lnTo>
                  <a:lnTo>
                    <a:pt x="120" y="107"/>
                  </a:lnTo>
                  <a:lnTo>
                    <a:pt x="130" y="94"/>
                  </a:lnTo>
                  <a:lnTo>
                    <a:pt x="139" y="83"/>
                  </a:lnTo>
                  <a:lnTo>
                    <a:pt x="145" y="67"/>
                  </a:lnTo>
                  <a:lnTo>
                    <a:pt x="151" y="50"/>
                  </a:lnTo>
                  <a:lnTo>
                    <a:pt x="154" y="33"/>
                  </a:lnTo>
                  <a:lnTo>
                    <a:pt x="155" y="16"/>
                  </a:lnTo>
                  <a:lnTo>
                    <a:pt x="185" y="11"/>
                  </a:lnTo>
                  <a:lnTo>
                    <a:pt x="213" y="7"/>
                  </a:lnTo>
                  <a:lnTo>
                    <a:pt x="240" y="3"/>
                  </a:lnTo>
                  <a:lnTo>
                    <a:pt x="264" y="1"/>
                  </a:lnTo>
                  <a:lnTo>
                    <a:pt x="288" y="0"/>
                  </a:lnTo>
                  <a:lnTo>
                    <a:pt x="310" y="0"/>
                  </a:lnTo>
                  <a:lnTo>
                    <a:pt x="332" y="1"/>
                  </a:lnTo>
                  <a:lnTo>
                    <a:pt x="353" y="3"/>
                  </a:lnTo>
                  <a:lnTo>
                    <a:pt x="372" y="7"/>
                  </a:lnTo>
                  <a:lnTo>
                    <a:pt x="391" y="11"/>
                  </a:lnTo>
                  <a:lnTo>
                    <a:pt x="410" y="18"/>
                  </a:lnTo>
                  <a:lnTo>
                    <a:pt x="427" y="25"/>
                  </a:lnTo>
                  <a:lnTo>
                    <a:pt x="446" y="34"/>
                  </a:lnTo>
                  <a:lnTo>
                    <a:pt x="463" y="45"/>
                  </a:lnTo>
                  <a:lnTo>
                    <a:pt x="482" y="56"/>
                  </a:lnTo>
                  <a:lnTo>
                    <a:pt x="499" y="70"/>
                  </a:lnTo>
                  <a:lnTo>
                    <a:pt x="499" y="98"/>
                  </a:lnTo>
                  <a:lnTo>
                    <a:pt x="498" y="122"/>
                  </a:lnTo>
                  <a:lnTo>
                    <a:pt x="494" y="145"/>
                  </a:lnTo>
                  <a:lnTo>
                    <a:pt x="488" y="173"/>
                  </a:lnTo>
                  <a:lnTo>
                    <a:pt x="483" y="173"/>
                  </a:lnTo>
                  <a:lnTo>
                    <a:pt x="477" y="173"/>
                  </a:lnTo>
                  <a:lnTo>
                    <a:pt x="471" y="174"/>
                  </a:lnTo>
                  <a:lnTo>
                    <a:pt x="467" y="174"/>
                  </a:lnTo>
                  <a:lnTo>
                    <a:pt x="461" y="174"/>
                  </a:lnTo>
                  <a:lnTo>
                    <a:pt x="455" y="175"/>
                  </a:lnTo>
                  <a:lnTo>
                    <a:pt x="449" y="175"/>
                  </a:lnTo>
                  <a:lnTo>
                    <a:pt x="444" y="175"/>
                  </a:lnTo>
                  <a:lnTo>
                    <a:pt x="434" y="177"/>
                  </a:lnTo>
                  <a:lnTo>
                    <a:pt x="426" y="179"/>
                  </a:lnTo>
                  <a:lnTo>
                    <a:pt x="418" y="182"/>
                  </a:lnTo>
                  <a:lnTo>
                    <a:pt x="411" y="185"/>
                  </a:lnTo>
                  <a:lnTo>
                    <a:pt x="406" y="189"/>
                  </a:lnTo>
                  <a:lnTo>
                    <a:pt x="400" y="194"/>
                  </a:lnTo>
                  <a:lnTo>
                    <a:pt x="394" y="201"/>
                  </a:lnTo>
                  <a:lnTo>
                    <a:pt x="389" y="209"/>
                  </a:lnTo>
                  <a:lnTo>
                    <a:pt x="389" y="239"/>
                  </a:lnTo>
                  <a:lnTo>
                    <a:pt x="391" y="272"/>
                  </a:lnTo>
                  <a:lnTo>
                    <a:pt x="392" y="303"/>
                  </a:lnTo>
                  <a:lnTo>
                    <a:pt x="394" y="334"/>
                  </a:lnTo>
                  <a:lnTo>
                    <a:pt x="389" y="341"/>
                  </a:lnTo>
                  <a:lnTo>
                    <a:pt x="381" y="343"/>
                  </a:lnTo>
                  <a:lnTo>
                    <a:pt x="371" y="342"/>
                  </a:lnTo>
                  <a:lnTo>
                    <a:pt x="359" y="340"/>
                  </a:lnTo>
                  <a:lnTo>
                    <a:pt x="348" y="335"/>
                  </a:lnTo>
                  <a:lnTo>
                    <a:pt x="335" y="330"/>
                  </a:lnTo>
                  <a:lnTo>
                    <a:pt x="324" y="327"/>
                  </a:lnTo>
                  <a:lnTo>
                    <a:pt x="313" y="326"/>
                  </a:lnTo>
                  <a:lnTo>
                    <a:pt x="308" y="350"/>
                  </a:lnTo>
                  <a:lnTo>
                    <a:pt x="310" y="351"/>
                  </a:lnTo>
                  <a:lnTo>
                    <a:pt x="317" y="353"/>
                  </a:lnTo>
                  <a:lnTo>
                    <a:pt x="326" y="357"/>
                  </a:lnTo>
                  <a:lnTo>
                    <a:pt x="338" y="361"/>
                  </a:lnTo>
                  <a:lnTo>
                    <a:pt x="348" y="365"/>
                  </a:lnTo>
                  <a:lnTo>
                    <a:pt x="358" y="368"/>
                  </a:lnTo>
                  <a:lnTo>
                    <a:pt x="365" y="372"/>
                  </a:lnTo>
                  <a:lnTo>
                    <a:pt x="370" y="373"/>
                  </a:lnTo>
                  <a:lnTo>
                    <a:pt x="378" y="375"/>
                  </a:lnTo>
                  <a:lnTo>
                    <a:pt x="386" y="376"/>
                  </a:lnTo>
                  <a:lnTo>
                    <a:pt x="394" y="376"/>
                  </a:lnTo>
                  <a:lnTo>
                    <a:pt x="401" y="374"/>
                  </a:lnTo>
                  <a:lnTo>
                    <a:pt x="408" y="371"/>
                  </a:lnTo>
                  <a:lnTo>
                    <a:pt x="414" y="366"/>
                  </a:lnTo>
                  <a:lnTo>
                    <a:pt x="418" y="360"/>
                  </a:lnTo>
                  <a:lnTo>
                    <a:pt x="423" y="352"/>
                  </a:lnTo>
                  <a:lnTo>
                    <a:pt x="426" y="330"/>
                  </a:lnTo>
                  <a:lnTo>
                    <a:pt x="426" y="307"/>
                  </a:lnTo>
                  <a:lnTo>
                    <a:pt x="423" y="285"/>
                  </a:lnTo>
                  <a:lnTo>
                    <a:pt x="419" y="262"/>
                  </a:lnTo>
                  <a:lnTo>
                    <a:pt x="424" y="261"/>
                  </a:lnTo>
                  <a:lnTo>
                    <a:pt x="430" y="261"/>
                  </a:lnTo>
                  <a:lnTo>
                    <a:pt x="435" y="261"/>
                  </a:lnTo>
                  <a:lnTo>
                    <a:pt x="441" y="262"/>
                  </a:lnTo>
                  <a:lnTo>
                    <a:pt x="448" y="262"/>
                  </a:lnTo>
                  <a:lnTo>
                    <a:pt x="455" y="262"/>
                  </a:lnTo>
                  <a:lnTo>
                    <a:pt x="462" y="261"/>
                  </a:lnTo>
                  <a:lnTo>
                    <a:pt x="469" y="259"/>
                  </a:lnTo>
                  <a:lnTo>
                    <a:pt x="477" y="251"/>
                  </a:lnTo>
                  <a:lnTo>
                    <a:pt x="482" y="245"/>
                  </a:lnTo>
                  <a:lnTo>
                    <a:pt x="484" y="243"/>
                  </a:lnTo>
                  <a:lnTo>
                    <a:pt x="488" y="240"/>
                  </a:lnTo>
                  <a:lnTo>
                    <a:pt x="487" y="252"/>
                  </a:lnTo>
                  <a:lnTo>
                    <a:pt x="488" y="262"/>
                  </a:lnTo>
                  <a:lnTo>
                    <a:pt x="490" y="273"/>
                  </a:lnTo>
                  <a:lnTo>
                    <a:pt x="488" y="285"/>
                  </a:lnTo>
                  <a:lnTo>
                    <a:pt x="480" y="312"/>
                  </a:lnTo>
                  <a:lnTo>
                    <a:pt x="478" y="332"/>
                  </a:lnTo>
                  <a:lnTo>
                    <a:pt x="471" y="356"/>
                  </a:lnTo>
                  <a:lnTo>
                    <a:pt x="456" y="399"/>
                  </a:lnTo>
                  <a:lnTo>
                    <a:pt x="445" y="423"/>
                  </a:lnTo>
                  <a:lnTo>
                    <a:pt x="433" y="444"/>
                  </a:lnTo>
                  <a:lnTo>
                    <a:pt x="420" y="464"/>
                  </a:lnTo>
                  <a:lnTo>
                    <a:pt x="408" y="481"/>
                  </a:lnTo>
                  <a:lnTo>
                    <a:pt x="393" y="497"/>
                  </a:lnTo>
                  <a:lnTo>
                    <a:pt x="377" y="510"/>
                  </a:lnTo>
                  <a:lnTo>
                    <a:pt x="356" y="522"/>
                  </a:lnTo>
                  <a:lnTo>
                    <a:pt x="333" y="531"/>
                  </a:lnTo>
                  <a:lnTo>
                    <a:pt x="308" y="527"/>
                  </a:lnTo>
                  <a:lnTo>
                    <a:pt x="285" y="523"/>
                  </a:lnTo>
                  <a:lnTo>
                    <a:pt x="264" y="517"/>
                  </a:lnTo>
                  <a:lnTo>
                    <a:pt x="245" y="511"/>
                  </a:lnTo>
                  <a:lnTo>
                    <a:pt x="229" y="503"/>
                  </a:lnTo>
                  <a:lnTo>
                    <a:pt x="215" y="494"/>
                  </a:lnTo>
                  <a:lnTo>
                    <a:pt x="203" y="486"/>
                  </a:lnTo>
                  <a:lnTo>
                    <a:pt x="192" y="476"/>
                  </a:lnTo>
                  <a:lnTo>
                    <a:pt x="183" y="466"/>
                  </a:lnTo>
                  <a:lnTo>
                    <a:pt x="174" y="456"/>
                  </a:lnTo>
                  <a:lnTo>
                    <a:pt x="167" y="447"/>
                  </a:lnTo>
                  <a:lnTo>
                    <a:pt x="160" y="436"/>
                  </a:lnTo>
                  <a:lnTo>
                    <a:pt x="154" y="427"/>
                  </a:lnTo>
                  <a:lnTo>
                    <a:pt x="149" y="419"/>
                  </a:lnTo>
                  <a:lnTo>
                    <a:pt x="143" y="410"/>
                  </a:lnTo>
                  <a:lnTo>
                    <a:pt x="137" y="403"/>
                  </a:lnTo>
                  <a:lnTo>
                    <a:pt x="112" y="431"/>
                  </a:lnTo>
                  <a:lnTo>
                    <a:pt x="121" y="443"/>
                  </a:lnTo>
                  <a:lnTo>
                    <a:pt x="130" y="456"/>
                  </a:lnTo>
                  <a:lnTo>
                    <a:pt x="139" y="469"/>
                  </a:lnTo>
                  <a:lnTo>
                    <a:pt x="150" y="481"/>
                  </a:lnTo>
                  <a:lnTo>
                    <a:pt x="161" y="494"/>
                  </a:lnTo>
                  <a:lnTo>
                    <a:pt x="172" y="505"/>
                  </a:lnTo>
                  <a:lnTo>
                    <a:pt x="184" y="516"/>
                  </a:lnTo>
                  <a:lnTo>
                    <a:pt x="197" y="526"/>
                  </a:lnTo>
                  <a:lnTo>
                    <a:pt x="210" y="537"/>
                  </a:lnTo>
                  <a:lnTo>
                    <a:pt x="222" y="545"/>
                  </a:lnTo>
                  <a:lnTo>
                    <a:pt x="236" y="553"/>
                  </a:lnTo>
                  <a:lnTo>
                    <a:pt x="251" y="560"/>
                  </a:lnTo>
                  <a:lnTo>
                    <a:pt x="265" y="565"/>
                  </a:lnTo>
                  <a:lnTo>
                    <a:pt x="281" y="569"/>
                  </a:lnTo>
                  <a:lnTo>
                    <a:pt x="296" y="572"/>
                  </a:lnTo>
                  <a:lnTo>
                    <a:pt x="312" y="573"/>
                  </a:lnTo>
                  <a:lnTo>
                    <a:pt x="311" y="583"/>
                  </a:lnTo>
                  <a:lnTo>
                    <a:pt x="309" y="597"/>
                  </a:lnTo>
                  <a:lnTo>
                    <a:pt x="304" y="615"/>
                  </a:lnTo>
                  <a:lnTo>
                    <a:pt x="298" y="632"/>
                  </a:lnTo>
                  <a:lnTo>
                    <a:pt x="288" y="650"/>
                  </a:lnTo>
                  <a:lnTo>
                    <a:pt x="273" y="663"/>
                  </a:lnTo>
                  <a:lnTo>
                    <a:pt x="252" y="673"/>
                  </a:lnTo>
                  <a:lnTo>
                    <a:pt x="226" y="674"/>
                  </a:lnTo>
                  <a:close/>
                </a:path>
              </a:pathLst>
            </a:custGeom>
            <a:solidFill>
              <a:srgbClr val="E28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634" y="2063"/>
              <a:ext cx="52" cy="72"/>
            </a:xfrm>
            <a:custGeom>
              <a:avLst/>
              <a:gdLst>
                <a:gd name="T0" fmla="*/ 34 w 103"/>
                <a:gd name="T1" fmla="*/ 145 h 145"/>
                <a:gd name="T2" fmla="*/ 28 w 103"/>
                <a:gd name="T3" fmla="*/ 126 h 145"/>
                <a:gd name="T4" fmla="*/ 24 w 103"/>
                <a:gd name="T5" fmla="*/ 111 h 145"/>
                <a:gd name="T6" fmla="*/ 19 w 103"/>
                <a:gd name="T7" fmla="*/ 99 h 145"/>
                <a:gd name="T8" fmla="*/ 16 w 103"/>
                <a:gd name="T9" fmla="*/ 89 h 145"/>
                <a:gd name="T10" fmla="*/ 11 w 103"/>
                <a:gd name="T11" fmla="*/ 79 h 145"/>
                <a:gd name="T12" fmla="*/ 8 w 103"/>
                <a:gd name="T13" fmla="*/ 67 h 145"/>
                <a:gd name="T14" fmla="*/ 4 w 103"/>
                <a:gd name="T15" fmla="*/ 51 h 145"/>
                <a:gd name="T16" fmla="*/ 0 w 103"/>
                <a:gd name="T17" fmla="*/ 31 h 145"/>
                <a:gd name="T18" fmla="*/ 9 w 103"/>
                <a:gd name="T19" fmla="*/ 28 h 145"/>
                <a:gd name="T20" fmla="*/ 19 w 103"/>
                <a:gd name="T21" fmla="*/ 23 h 145"/>
                <a:gd name="T22" fmla="*/ 32 w 103"/>
                <a:gd name="T23" fmla="*/ 19 h 145"/>
                <a:gd name="T24" fmla="*/ 44 w 103"/>
                <a:gd name="T25" fmla="*/ 13 h 145"/>
                <a:gd name="T26" fmla="*/ 57 w 103"/>
                <a:gd name="T27" fmla="*/ 7 h 145"/>
                <a:gd name="T28" fmla="*/ 69 w 103"/>
                <a:gd name="T29" fmla="*/ 4 h 145"/>
                <a:gd name="T30" fmla="*/ 78 w 103"/>
                <a:gd name="T31" fmla="*/ 0 h 145"/>
                <a:gd name="T32" fmla="*/ 85 w 103"/>
                <a:gd name="T33" fmla="*/ 0 h 145"/>
                <a:gd name="T34" fmla="*/ 100 w 103"/>
                <a:gd name="T35" fmla="*/ 56 h 145"/>
                <a:gd name="T36" fmla="*/ 103 w 103"/>
                <a:gd name="T37" fmla="*/ 84 h 145"/>
                <a:gd name="T38" fmla="*/ 102 w 103"/>
                <a:gd name="T39" fmla="*/ 97 h 145"/>
                <a:gd name="T40" fmla="*/ 101 w 103"/>
                <a:gd name="T41" fmla="*/ 103 h 145"/>
                <a:gd name="T42" fmla="*/ 91 w 103"/>
                <a:gd name="T43" fmla="*/ 111 h 145"/>
                <a:gd name="T44" fmla="*/ 81 w 103"/>
                <a:gd name="T45" fmla="*/ 117 h 145"/>
                <a:gd name="T46" fmla="*/ 74 w 103"/>
                <a:gd name="T47" fmla="*/ 122 h 145"/>
                <a:gd name="T48" fmla="*/ 69 w 103"/>
                <a:gd name="T49" fmla="*/ 127 h 145"/>
                <a:gd name="T50" fmla="*/ 62 w 103"/>
                <a:gd name="T51" fmla="*/ 132 h 145"/>
                <a:gd name="T52" fmla="*/ 55 w 103"/>
                <a:gd name="T53" fmla="*/ 136 h 145"/>
                <a:gd name="T54" fmla="*/ 46 w 103"/>
                <a:gd name="T55" fmla="*/ 140 h 145"/>
                <a:gd name="T56" fmla="*/ 34 w 103"/>
                <a:gd name="T5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145">
                  <a:moveTo>
                    <a:pt x="34" y="145"/>
                  </a:moveTo>
                  <a:lnTo>
                    <a:pt x="28" y="126"/>
                  </a:lnTo>
                  <a:lnTo>
                    <a:pt x="24" y="111"/>
                  </a:lnTo>
                  <a:lnTo>
                    <a:pt x="19" y="99"/>
                  </a:lnTo>
                  <a:lnTo>
                    <a:pt x="16" y="89"/>
                  </a:lnTo>
                  <a:lnTo>
                    <a:pt x="11" y="79"/>
                  </a:lnTo>
                  <a:lnTo>
                    <a:pt x="8" y="67"/>
                  </a:lnTo>
                  <a:lnTo>
                    <a:pt x="4" y="51"/>
                  </a:lnTo>
                  <a:lnTo>
                    <a:pt x="0" y="31"/>
                  </a:lnTo>
                  <a:lnTo>
                    <a:pt x="9" y="28"/>
                  </a:lnTo>
                  <a:lnTo>
                    <a:pt x="19" y="23"/>
                  </a:lnTo>
                  <a:lnTo>
                    <a:pt x="32" y="19"/>
                  </a:lnTo>
                  <a:lnTo>
                    <a:pt x="44" y="13"/>
                  </a:lnTo>
                  <a:lnTo>
                    <a:pt x="57" y="7"/>
                  </a:lnTo>
                  <a:lnTo>
                    <a:pt x="69" y="4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100" y="56"/>
                  </a:lnTo>
                  <a:lnTo>
                    <a:pt x="103" y="84"/>
                  </a:lnTo>
                  <a:lnTo>
                    <a:pt x="102" y="97"/>
                  </a:lnTo>
                  <a:lnTo>
                    <a:pt x="101" y="103"/>
                  </a:lnTo>
                  <a:lnTo>
                    <a:pt x="91" y="111"/>
                  </a:lnTo>
                  <a:lnTo>
                    <a:pt x="81" y="117"/>
                  </a:lnTo>
                  <a:lnTo>
                    <a:pt x="74" y="122"/>
                  </a:lnTo>
                  <a:lnTo>
                    <a:pt x="69" y="127"/>
                  </a:lnTo>
                  <a:lnTo>
                    <a:pt x="62" y="132"/>
                  </a:lnTo>
                  <a:lnTo>
                    <a:pt x="55" y="136"/>
                  </a:lnTo>
                  <a:lnTo>
                    <a:pt x="46" y="140"/>
                  </a:lnTo>
                  <a:lnTo>
                    <a:pt x="3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592" y="2080"/>
              <a:ext cx="20" cy="45"/>
            </a:xfrm>
            <a:custGeom>
              <a:avLst/>
              <a:gdLst>
                <a:gd name="T0" fmla="*/ 13 w 42"/>
                <a:gd name="T1" fmla="*/ 91 h 91"/>
                <a:gd name="T2" fmla="*/ 11 w 42"/>
                <a:gd name="T3" fmla="*/ 91 h 91"/>
                <a:gd name="T4" fmla="*/ 7 w 42"/>
                <a:gd name="T5" fmla="*/ 90 h 91"/>
                <a:gd name="T6" fmla="*/ 4 w 42"/>
                <a:gd name="T7" fmla="*/ 90 h 91"/>
                <a:gd name="T8" fmla="*/ 0 w 42"/>
                <a:gd name="T9" fmla="*/ 89 h 91"/>
                <a:gd name="T10" fmla="*/ 1 w 42"/>
                <a:gd name="T11" fmla="*/ 77 h 91"/>
                <a:gd name="T12" fmla="*/ 1 w 42"/>
                <a:gd name="T13" fmla="*/ 69 h 91"/>
                <a:gd name="T14" fmla="*/ 3 w 42"/>
                <a:gd name="T15" fmla="*/ 61 h 91"/>
                <a:gd name="T16" fmla="*/ 5 w 42"/>
                <a:gd name="T17" fmla="*/ 47 h 91"/>
                <a:gd name="T18" fmla="*/ 8 w 42"/>
                <a:gd name="T19" fmla="*/ 42 h 91"/>
                <a:gd name="T20" fmla="*/ 13 w 42"/>
                <a:gd name="T21" fmla="*/ 38 h 91"/>
                <a:gd name="T22" fmla="*/ 16 w 42"/>
                <a:gd name="T23" fmla="*/ 33 h 91"/>
                <a:gd name="T24" fmla="*/ 20 w 42"/>
                <a:gd name="T25" fmla="*/ 29 h 91"/>
                <a:gd name="T26" fmla="*/ 23 w 42"/>
                <a:gd name="T27" fmla="*/ 22 h 91"/>
                <a:gd name="T28" fmla="*/ 27 w 42"/>
                <a:gd name="T29" fmla="*/ 15 h 91"/>
                <a:gd name="T30" fmla="*/ 30 w 42"/>
                <a:gd name="T31" fmla="*/ 8 h 91"/>
                <a:gd name="T32" fmla="*/ 35 w 42"/>
                <a:gd name="T33" fmla="*/ 1 h 91"/>
                <a:gd name="T34" fmla="*/ 37 w 42"/>
                <a:gd name="T35" fmla="*/ 1 h 91"/>
                <a:gd name="T36" fmla="*/ 38 w 42"/>
                <a:gd name="T37" fmla="*/ 0 h 91"/>
                <a:gd name="T38" fmla="*/ 41 w 42"/>
                <a:gd name="T39" fmla="*/ 0 h 91"/>
                <a:gd name="T40" fmla="*/ 42 w 42"/>
                <a:gd name="T41" fmla="*/ 0 h 91"/>
                <a:gd name="T42" fmla="*/ 41 w 42"/>
                <a:gd name="T43" fmla="*/ 11 h 91"/>
                <a:gd name="T44" fmla="*/ 38 w 42"/>
                <a:gd name="T45" fmla="*/ 23 h 91"/>
                <a:gd name="T46" fmla="*/ 37 w 42"/>
                <a:gd name="T47" fmla="*/ 36 h 91"/>
                <a:gd name="T48" fmla="*/ 35 w 42"/>
                <a:gd name="T49" fmla="*/ 47 h 91"/>
                <a:gd name="T50" fmla="*/ 31 w 42"/>
                <a:gd name="T51" fmla="*/ 57 h 91"/>
                <a:gd name="T52" fmla="*/ 28 w 42"/>
                <a:gd name="T53" fmla="*/ 69 h 91"/>
                <a:gd name="T54" fmla="*/ 24 w 42"/>
                <a:gd name="T55" fmla="*/ 79 h 91"/>
                <a:gd name="T56" fmla="*/ 21 w 42"/>
                <a:gd name="T57" fmla="*/ 91 h 91"/>
                <a:gd name="T58" fmla="*/ 19 w 42"/>
                <a:gd name="T59" fmla="*/ 91 h 91"/>
                <a:gd name="T60" fmla="*/ 18 w 42"/>
                <a:gd name="T61" fmla="*/ 91 h 91"/>
                <a:gd name="T62" fmla="*/ 15 w 42"/>
                <a:gd name="T63" fmla="*/ 91 h 91"/>
                <a:gd name="T64" fmla="*/ 13 w 42"/>
                <a:gd name="T6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91">
                  <a:moveTo>
                    <a:pt x="13" y="91"/>
                  </a:moveTo>
                  <a:lnTo>
                    <a:pt x="11" y="91"/>
                  </a:lnTo>
                  <a:lnTo>
                    <a:pt x="7" y="90"/>
                  </a:lnTo>
                  <a:lnTo>
                    <a:pt x="4" y="90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1" y="69"/>
                  </a:lnTo>
                  <a:lnTo>
                    <a:pt x="3" y="61"/>
                  </a:lnTo>
                  <a:lnTo>
                    <a:pt x="5" y="47"/>
                  </a:lnTo>
                  <a:lnTo>
                    <a:pt x="8" y="42"/>
                  </a:lnTo>
                  <a:lnTo>
                    <a:pt x="13" y="38"/>
                  </a:lnTo>
                  <a:lnTo>
                    <a:pt x="16" y="33"/>
                  </a:lnTo>
                  <a:lnTo>
                    <a:pt x="20" y="29"/>
                  </a:lnTo>
                  <a:lnTo>
                    <a:pt x="23" y="22"/>
                  </a:lnTo>
                  <a:lnTo>
                    <a:pt x="27" y="15"/>
                  </a:lnTo>
                  <a:lnTo>
                    <a:pt x="30" y="8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1" y="11"/>
                  </a:lnTo>
                  <a:lnTo>
                    <a:pt x="38" y="23"/>
                  </a:lnTo>
                  <a:lnTo>
                    <a:pt x="37" y="36"/>
                  </a:lnTo>
                  <a:lnTo>
                    <a:pt x="35" y="47"/>
                  </a:lnTo>
                  <a:lnTo>
                    <a:pt x="31" y="57"/>
                  </a:lnTo>
                  <a:lnTo>
                    <a:pt x="28" y="69"/>
                  </a:lnTo>
                  <a:lnTo>
                    <a:pt x="24" y="79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18" y="91"/>
                  </a:lnTo>
                  <a:lnTo>
                    <a:pt x="15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17" y="2032"/>
              <a:ext cx="54" cy="32"/>
            </a:xfrm>
            <a:custGeom>
              <a:avLst/>
              <a:gdLst>
                <a:gd name="T0" fmla="*/ 6 w 107"/>
                <a:gd name="T1" fmla="*/ 64 h 64"/>
                <a:gd name="T2" fmla="*/ 6 w 107"/>
                <a:gd name="T3" fmla="*/ 50 h 64"/>
                <a:gd name="T4" fmla="*/ 5 w 107"/>
                <a:gd name="T5" fmla="*/ 41 h 64"/>
                <a:gd name="T6" fmla="*/ 2 w 107"/>
                <a:gd name="T7" fmla="*/ 35 h 64"/>
                <a:gd name="T8" fmla="*/ 0 w 107"/>
                <a:gd name="T9" fmla="*/ 28 h 64"/>
                <a:gd name="T10" fmla="*/ 10 w 107"/>
                <a:gd name="T11" fmla="*/ 27 h 64"/>
                <a:gd name="T12" fmla="*/ 23 w 107"/>
                <a:gd name="T13" fmla="*/ 24 h 64"/>
                <a:gd name="T14" fmla="*/ 37 w 107"/>
                <a:gd name="T15" fmla="*/ 22 h 64"/>
                <a:gd name="T16" fmla="*/ 51 w 107"/>
                <a:gd name="T17" fmla="*/ 19 h 64"/>
                <a:gd name="T18" fmla="*/ 64 w 107"/>
                <a:gd name="T19" fmla="*/ 15 h 64"/>
                <a:gd name="T20" fmla="*/ 77 w 107"/>
                <a:gd name="T21" fmla="*/ 11 h 64"/>
                <a:gd name="T22" fmla="*/ 86 w 107"/>
                <a:gd name="T23" fmla="*/ 6 h 64"/>
                <a:gd name="T24" fmla="*/ 93 w 107"/>
                <a:gd name="T25" fmla="*/ 0 h 64"/>
                <a:gd name="T26" fmla="*/ 104 w 107"/>
                <a:gd name="T27" fmla="*/ 3 h 64"/>
                <a:gd name="T28" fmla="*/ 107 w 107"/>
                <a:gd name="T29" fmla="*/ 8 h 64"/>
                <a:gd name="T30" fmla="*/ 107 w 107"/>
                <a:gd name="T31" fmla="*/ 17 h 64"/>
                <a:gd name="T32" fmla="*/ 107 w 107"/>
                <a:gd name="T33" fmla="*/ 29 h 64"/>
                <a:gd name="T34" fmla="*/ 92 w 107"/>
                <a:gd name="T35" fmla="*/ 37 h 64"/>
                <a:gd name="T36" fmla="*/ 79 w 107"/>
                <a:gd name="T37" fmla="*/ 44 h 64"/>
                <a:gd name="T38" fmla="*/ 69 w 107"/>
                <a:gd name="T39" fmla="*/ 50 h 64"/>
                <a:gd name="T40" fmla="*/ 59 w 107"/>
                <a:gd name="T41" fmla="*/ 53 h 64"/>
                <a:gd name="T42" fmla="*/ 48 w 107"/>
                <a:gd name="T43" fmla="*/ 57 h 64"/>
                <a:gd name="T44" fmla="*/ 37 w 107"/>
                <a:gd name="T45" fmla="*/ 60 h 64"/>
                <a:gd name="T46" fmla="*/ 23 w 107"/>
                <a:gd name="T47" fmla="*/ 61 h 64"/>
                <a:gd name="T48" fmla="*/ 6 w 107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64">
                  <a:moveTo>
                    <a:pt x="6" y="64"/>
                  </a:moveTo>
                  <a:lnTo>
                    <a:pt x="6" y="50"/>
                  </a:lnTo>
                  <a:lnTo>
                    <a:pt x="5" y="41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10" y="27"/>
                  </a:lnTo>
                  <a:lnTo>
                    <a:pt x="23" y="24"/>
                  </a:lnTo>
                  <a:lnTo>
                    <a:pt x="37" y="22"/>
                  </a:lnTo>
                  <a:lnTo>
                    <a:pt x="51" y="19"/>
                  </a:lnTo>
                  <a:lnTo>
                    <a:pt x="64" y="15"/>
                  </a:lnTo>
                  <a:lnTo>
                    <a:pt x="77" y="11"/>
                  </a:lnTo>
                  <a:lnTo>
                    <a:pt x="86" y="6"/>
                  </a:lnTo>
                  <a:lnTo>
                    <a:pt x="93" y="0"/>
                  </a:lnTo>
                  <a:lnTo>
                    <a:pt x="104" y="3"/>
                  </a:lnTo>
                  <a:lnTo>
                    <a:pt x="107" y="8"/>
                  </a:lnTo>
                  <a:lnTo>
                    <a:pt x="107" y="17"/>
                  </a:lnTo>
                  <a:lnTo>
                    <a:pt x="107" y="29"/>
                  </a:lnTo>
                  <a:lnTo>
                    <a:pt x="92" y="37"/>
                  </a:lnTo>
                  <a:lnTo>
                    <a:pt x="79" y="44"/>
                  </a:lnTo>
                  <a:lnTo>
                    <a:pt x="69" y="50"/>
                  </a:lnTo>
                  <a:lnTo>
                    <a:pt x="59" y="53"/>
                  </a:lnTo>
                  <a:lnTo>
                    <a:pt x="48" y="57"/>
                  </a:lnTo>
                  <a:lnTo>
                    <a:pt x="37" y="60"/>
                  </a:lnTo>
                  <a:lnTo>
                    <a:pt x="23" y="61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013" y="2034"/>
              <a:ext cx="72" cy="30"/>
            </a:xfrm>
            <a:custGeom>
              <a:avLst/>
              <a:gdLst>
                <a:gd name="T0" fmla="*/ 45 w 144"/>
                <a:gd name="T1" fmla="*/ 47 h 60"/>
                <a:gd name="T2" fmla="*/ 40 w 144"/>
                <a:gd name="T3" fmla="*/ 45 h 60"/>
                <a:gd name="T4" fmla="*/ 32 w 144"/>
                <a:gd name="T5" fmla="*/ 41 h 60"/>
                <a:gd name="T6" fmla="*/ 23 w 144"/>
                <a:gd name="T7" fmla="*/ 37 h 60"/>
                <a:gd name="T8" fmla="*/ 13 w 144"/>
                <a:gd name="T9" fmla="*/ 32 h 60"/>
                <a:gd name="T10" fmla="*/ 5 w 144"/>
                <a:gd name="T11" fmla="*/ 27 h 60"/>
                <a:gd name="T12" fmla="*/ 1 w 144"/>
                <a:gd name="T13" fmla="*/ 23 h 60"/>
                <a:gd name="T14" fmla="*/ 0 w 144"/>
                <a:gd name="T15" fmla="*/ 17 h 60"/>
                <a:gd name="T16" fmla="*/ 4 w 144"/>
                <a:gd name="T17" fmla="*/ 11 h 60"/>
                <a:gd name="T18" fmla="*/ 8 w 144"/>
                <a:gd name="T19" fmla="*/ 9 h 60"/>
                <a:gd name="T20" fmla="*/ 10 w 144"/>
                <a:gd name="T21" fmla="*/ 6 h 60"/>
                <a:gd name="T22" fmla="*/ 12 w 144"/>
                <a:gd name="T23" fmla="*/ 2 h 60"/>
                <a:gd name="T24" fmla="*/ 17 w 144"/>
                <a:gd name="T25" fmla="*/ 0 h 60"/>
                <a:gd name="T26" fmla="*/ 23 w 144"/>
                <a:gd name="T27" fmla="*/ 4 h 60"/>
                <a:gd name="T28" fmla="*/ 32 w 144"/>
                <a:gd name="T29" fmla="*/ 8 h 60"/>
                <a:gd name="T30" fmla="*/ 41 w 144"/>
                <a:gd name="T31" fmla="*/ 11 h 60"/>
                <a:gd name="T32" fmla="*/ 51 w 144"/>
                <a:gd name="T33" fmla="*/ 14 h 60"/>
                <a:gd name="T34" fmla="*/ 63 w 144"/>
                <a:gd name="T35" fmla="*/ 17 h 60"/>
                <a:gd name="T36" fmla="*/ 73 w 144"/>
                <a:gd name="T37" fmla="*/ 19 h 60"/>
                <a:gd name="T38" fmla="*/ 85 w 144"/>
                <a:gd name="T39" fmla="*/ 22 h 60"/>
                <a:gd name="T40" fmla="*/ 94 w 144"/>
                <a:gd name="T41" fmla="*/ 24 h 60"/>
                <a:gd name="T42" fmla="*/ 99 w 144"/>
                <a:gd name="T43" fmla="*/ 24 h 60"/>
                <a:gd name="T44" fmla="*/ 104 w 144"/>
                <a:gd name="T45" fmla="*/ 24 h 60"/>
                <a:gd name="T46" fmla="*/ 109 w 144"/>
                <a:gd name="T47" fmla="*/ 24 h 60"/>
                <a:gd name="T48" fmla="*/ 115 w 144"/>
                <a:gd name="T49" fmla="*/ 24 h 60"/>
                <a:gd name="T50" fmla="*/ 119 w 144"/>
                <a:gd name="T51" fmla="*/ 24 h 60"/>
                <a:gd name="T52" fmla="*/ 125 w 144"/>
                <a:gd name="T53" fmla="*/ 24 h 60"/>
                <a:gd name="T54" fmla="*/ 131 w 144"/>
                <a:gd name="T55" fmla="*/ 24 h 60"/>
                <a:gd name="T56" fmla="*/ 137 w 144"/>
                <a:gd name="T57" fmla="*/ 23 h 60"/>
                <a:gd name="T58" fmla="*/ 143 w 144"/>
                <a:gd name="T59" fmla="*/ 26 h 60"/>
                <a:gd name="T60" fmla="*/ 144 w 144"/>
                <a:gd name="T61" fmla="*/ 30 h 60"/>
                <a:gd name="T62" fmla="*/ 141 w 144"/>
                <a:gd name="T63" fmla="*/ 36 h 60"/>
                <a:gd name="T64" fmla="*/ 137 w 144"/>
                <a:gd name="T65" fmla="*/ 41 h 60"/>
                <a:gd name="T66" fmla="*/ 130 w 144"/>
                <a:gd name="T67" fmla="*/ 47 h 60"/>
                <a:gd name="T68" fmla="*/ 123 w 144"/>
                <a:gd name="T69" fmla="*/ 53 h 60"/>
                <a:gd name="T70" fmla="*/ 118 w 144"/>
                <a:gd name="T71" fmla="*/ 56 h 60"/>
                <a:gd name="T72" fmla="*/ 115 w 144"/>
                <a:gd name="T73" fmla="*/ 60 h 60"/>
                <a:gd name="T74" fmla="*/ 106 w 144"/>
                <a:gd name="T75" fmla="*/ 60 h 60"/>
                <a:gd name="T76" fmla="*/ 98 w 144"/>
                <a:gd name="T77" fmla="*/ 60 h 60"/>
                <a:gd name="T78" fmla="*/ 88 w 144"/>
                <a:gd name="T79" fmla="*/ 59 h 60"/>
                <a:gd name="T80" fmla="*/ 79 w 144"/>
                <a:gd name="T81" fmla="*/ 57 h 60"/>
                <a:gd name="T82" fmla="*/ 70 w 144"/>
                <a:gd name="T83" fmla="*/ 55 h 60"/>
                <a:gd name="T84" fmla="*/ 61 w 144"/>
                <a:gd name="T85" fmla="*/ 53 h 60"/>
                <a:gd name="T86" fmla="*/ 53 w 144"/>
                <a:gd name="T87" fmla="*/ 51 h 60"/>
                <a:gd name="T88" fmla="*/ 45 w 144"/>
                <a:gd name="T89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0">
                  <a:moveTo>
                    <a:pt x="45" y="47"/>
                  </a:moveTo>
                  <a:lnTo>
                    <a:pt x="40" y="45"/>
                  </a:lnTo>
                  <a:lnTo>
                    <a:pt x="32" y="41"/>
                  </a:lnTo>
                  <a:lnTo>
                    <a:pt x="23" y="37"/>
                  </a:lnTo>
                  <a:lnTo>
                    <a:pt x="13" y="32"/>
                  </a:lnTo>
                  <a:lnTo>
                    <a:pt x="5" y="27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9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4"/>
                  </a:lnTo>
                  <a:lnTo>
                    <a:pt x="32" y="8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3" y="17"/>
                  </a:lnTo>
                  <a:lnTo>
                    <a:pt x="73" y="19"/>
                  </a:lnTo>
                  <a:lnTo>
                    <a:pt x="85" y="22"/>
                  </a:lnTo>
                  <a:lnTo>
                    <a:pt x="94" y="24"/>
                  </a:lnTo>
                  <a:lnTo>
                    <a:pt x="99" y="24"/>
                  </a:lnTo>
                  <a:lnTo>
                    <a:pt x="104" y="24"/>
                  </a:lnTo>
                  <a:lnTo>
                    <a:pt x="109" y="24"/>
                  </a:lnTo>
                  <a:lnTo>
                    <a:pt x="115" y="24"/>
                  </a:lnTo>
                  <a:lnTo>
                    <a:pt x="119" y="24"/>
                  </a:lnTo>
                  <a:lnTo>
                    <a:pt x="125" y="24"/>
                  </a:lnTo>
                  <a:lnTo>
                    <a:pt x="131" y="24"/>
                  </a:lnTo>
                  <a:lnTo>
                    <a:pt x="137" y="23"/>
                  </a:lnTo>
                  <a:lnTo>
                    <a:pt x="143" y="26"/>
                  </a:lnTo>
                  <a:lnTo>
                    <a:pt x="144" y="30"/>
                  </a:lnTo>
                  <a:lnTo>
                    <a:pt x="141" y="36"/>
                  </a:lnTo>
                  <a:lnTo>
                    <a:pt x="137" y="41"/>
                  </a:lnTo>
                  <a:lnTo>
                    <a:pt x="130" y="47"/>
                  </a:lnTo>
                  <a:lnTo>
                    <a:pt x="123" y="53"/>
                  </a:lnTo>
                  <a:lnTo>
                    <a:pt x="118" y="56"/>
                  </a:lnTo>
                  <a:lnTo>
                    <a:pt x="115" y="60"/>
                  </a:lnTo>
                  <a:lnTo>
                    <a:pt x="106" y="60"/>
                  </a:lnTo>
                  <a:lnTo>
                    <a:pt x="98" y="60"/>
                  </a:lnTo>
                  <a:lnTo>
                    <a:pt x="88" y="59"/>
                  </a:lnTo>
                  <a:lnTo>
                    <a:pt x="79" y="57"/>
                  </a:lnTo>
                  <a:lnTo>
                    <a:pt x="70" y="55"/>
                  </a:lnTo>
                  <a:lnTo>
                    <a:pt x="61" y="53"/>
                  </a:lnTo>
                  <a:lnTo>
                    <a:pt x="53" y="51"/>
                  </a:lnTo>
                  <a:lnTo>
                    <a:pt x="4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551" y="2022"/>
              <a:ext cx="39" cy="19"/>
            </a:xfrm>
            <a:custGeom>
              <a:avLst/>
              <a:gdLst>
                <a:gd name="T0" fmla="*/ 33 w 77"/>
                <a:gd name="T1" fmla="*/ 38 h 38"/>
                <a:gd name="T2" fmla="*/ 25 w 77"/>
                <a:gd name="T3" fmla="*/ 37 h 38"/>
                <a:gd name="T4" fmla="*/ 17 w 77"/>
                <a:gd name="T5" fmla="*/ 36 h 38"/>
                <a:gd name="T6" fmla="*/ 9 w 77"/>
                <a:gd name="T7" fmla="*/ 35 h 38"/>
                <a:gd name="T8" fmla="*/ 1 w 77"/>
                <a:gd name="T9" fmla="*/ 34 h 38"/>
                <a:gd name="T10" fmla="*/ 1 w 77"/>
                <a:gd name="T11" fmla="*/ 28 h 38"/>
                <a:gd name="T12" fmla="*/ 1 w 77"/>
                <a:gd name="T13" fmla="*/ 22 h 38"/>
                <a:gd name="T14" fmla="*/ 1 w 77"/>
                <a:gd name="T15" fmla="*/ 17 h 38"/>
                <a:gd name="T16" fmla="*/ 0 w 77"/>
                <a:gd name="T17" fmla="*/ 11 h 38"/>
                <a:gd name="T18" fmla="*/ 1 w 77"/>
                <a:gd name="T19" fmla="*/ 9 h 38"/>
                <a:gd name="T20" fmla="*/ 2 w 77"/>
                <a:gd name="T21" fmla="*/ 6 h 38"/>
                <a:gd name="T22" fmla="*/ 3 w 77"/>
                <a:gd name="T23" fmla="*/ 4 h 38"/>
                <a:gd name="T24" fmla="*/ 4 w 77"/>
                <a:gd name="T25" fmla="*/ 2 h 38"/>
                <a:gd name="T26" fmla="*/ 6 w 77"/>
                <a:gd name="T27" fmla="*/ 2 h 38"/>
                <a:gd name="T28" fmla="*/ 8 w 77"/>
                <a:gd name="T29" fmla="*/ 2 h 38"/>
                <a:gd name="T30" fmla="*/ 10 w 77"/>
                <a:gd name="T31" fmla="*/ 2 h 38"/>
                <a:gd name="T32" fmla="*/ 11 w 77"/>
                <a:gd name="T33" fmla="*/ 0 h 38"/>
                <a:gd name="T34" fmla="*/ 18 w 77"/>
                <a:gd name="T35" fmla="*/ 3 h 38"/>
                <a:gd name="T36" fmla="*/ 24 w 77"/>
                <a:gd name="T37" fmla="*/ 4 h 38"/>
                <a:gd name="T38" fmla="*/ 31 w 77"/>
                <a:gd name="T39" fmla="*/ 6 h 38"/>
                <a:gd name="T40" fmla="*/ 38 w 77"/>
                <a:gd name="T41" fmla="*/ 7 h 38"/>
                <a:gd name="T42" fmla="*/ 43 w 77"/>
                <a:gd name="T43" fmla="*/ 10 h 38"/>
                <a:gd name="T44" fmla="*/ 50 w 77"/>
                <a:gd name="T45" fmla="*/ 11 h 38"/>
                <a:gd name="T46" fmla="*/ 56 w 77"/>
                <a:gd name="T47" fmla="*/ 13 h 38"/>
                <a:gd name="T48" fmla="*/ 63 w 77"/>
                <a:gd name="T49" fmla="*/ 15 h 38"/>
                <a:gd name="T50" fmla="*/ 66 w 77"/>
                <a:gd name="T51" fmla="*/ 18 h 38"/>
                <a:gd name="T52" fmla="*/ 70 w 77"/>
                <a:gd name="T53" fmla="*/ 19 h 38"/>
                <a:gd name="T54" fmla="*/ 73 w 77"/>
                <a:gd name="T55" fmla="*/ 21 h 38"/>
                <a:gd name="T56" fmla="*/ 77 w 77"/>
                <a:gd name="T57" fmla="*/ 24 h 38"/>
                <a:gd name="T58" fmla="*/ 76 w 77"/>
                <a:gd name="T59" fmla="*/ 25 h 38"/>
                <a:gd name="T60" fmla="*/ 76 w 77"/>
                <a:gd name="T61" fmla="*/ 26 h 38"/>
                <a:gd name="T62" fmla="*/ 74 w 77"/>
                <a:gd name="T63" fmla="*/ 27 h 38"/>
                <a:gd name="T64" fmla="*/ 73 w 77"/>
                <a:gd name="T65" fmla="*/ 28 h 38"/>
                <a:gd name="T66" fmla="*/ 69 w 77"/>
                <a:gd name="T67" fmla="*/ 30 h 38"/>
                <a:gd name="T68" fmla="*/ 64 w 77"/>
                <a:gd name="T69" fmla="*/ 33 h 38"/>
                <a:gd name="T70" fmla="*/ 58 w 77"/>
                <a:gd name="T71" fmla="*/ 35 h 38"/>
                <a:gd name="T72" fmla="*/ 54 w 77"/>
                <a:gd name="T73" fmla="*/ 38 h 38"/>
                <a:gd name="T74" fmla="*/ 49 w 77"/>
                <a:gd name="T75" fmla="*/ 38 h 38"/>
                <a:gd name="T76" fmla="*/ 43 w 77"/>
                <a:gd name="T77" fmla="*/ 38 h 38"/>
                <a:gd name="T78" fmla="*/ 39 w 77"/>
                <a:gd name="T79" fmla="*/ 38 h 38"/>
                <a:gd name="T80" fmla="*/ 33 w 77"/>
                <a:gd name="T8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38">
                  <a:moveTo>
                    <a:pt x="33" y="38"/>
                  </a:moveTo>
                  <a:lnTo>
                    <a:pt x="25" y="37"/>
                  </a:lnTo>
                  <a:lnTo>
                    <a:pt x="17" y="36"/>
                  </a:lnTo>
                  <a:lnTo>
                    <a:pt x="9" y="35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8" y="3"/>
                  </a:lnTo>
                  <a:lnTo>
                    <a:pt x="24" y="4"/>
                  </a:lnTo>
                  <a:lnTo>
                    <a:pt x="31" y="6"/>
                  </a:lnTo>
                  <a:lnTo>
                    <a:pt x="38" y="7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6" y="13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19"/>
                  </a:lnTo>
                  <a:lnTo>
                    <a:pt x="73" y="21"/>
                  </a:lnTo>
                  <a:lnTo>
                    <a:pt x="77" y="24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4" y="27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4" y="33"/>
                  </a:lnTo>
                  <a:lnTo>
                    <a:pt x="58" y="35"/>
                  </a:lnTo>
                  <a:lnTo>
                    <a:pt x="54" y="38"/>
                  </a:lnTo>
                  <a:lnTo>
                    <a:pt x="49" y="38"/>
                  </a:lnTo>
                  <a:lnTo>
                    <a:pt x="43" y="38"/>
                  </a:lnTo>
                  <a:lnTo>
                    <a:pt x="39" y="38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569" y="1862"/>
              <a:ext cx="90" cy="163"/>
            </a:xfrm>
            <a:custGeom>
              <a:avLst/>
              <a:gdLst>
                <a:gd name="T0" fmla="*/ 88 w 180"/>
                <a:gd name="T1" fmla="*/ 326 h 326"/>
                <a:gd name="T2" fmla="*/ 0 w 180"/>
                <a:gd name="T3" fmla="*/ 23 h 326"/>
                <a:gd name="T4" fmla="*/ 101 w 180"/>
                <a:gd name="T5" fmla="*/ 0 h 326"/>
                <a:gd name="T6" fmla="*/ 180 w 180"/>
                <a:gd name="T7" fmla="*/ 299 h 326"/>
                <a:gd name="T8" fmla="*/ 88 w 180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326">
                  <a:moveTo>
                    <a:pt x="88" y="326"/>
                  </a:moveTo>
                  <a:lnTo>
                    <a:pt x="0" y="23"/>
                  </a:lnTo>
                  <a:lnTo>
                    <a:pt x="101" y="0"/>
                  </a:lnTo>
                  <a:lnTo>
                    <a:pt x="180" y="299"/>
                  </a:lnTo>
                  <a:lnTo>
                    <a:pt x="88" y="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975" y="1908"/>
              <a:ext cx="65" cy="53"/>
            </a:xfrm>
            <a:custGeom>
              <a:avLst/>
              <a:gdLst>
                <a:gd name="T0" fmla="*/ 0 w 130"/>
                <a:gd name="T1" fmla="*/ 42 h 105"/>
                <a:gd name="T2" fmla="*/ 29 w 130"/>
                <a:gd name="T3" fmla="*/ 33 h 105"/>
                <a:gd name="T4" fmla="*/ 41 w 130"/>
                <a:gd name="T5" fmla="*/ 26 h 105"/>
                <a:gd name="T6" fmla="*/ 44 w 130"/>
                <a:gd name="T7" fmla="*/ 21 h 105"/>
                <a:gd name="T8" fmla="*/ 40 w 130"/>
                <a:gd name="T9" fmla="*/ 18 h 105"/>
                <a:gd name="T10" fmla="*/ 32 w 130"/>
                <a:gd name="T11" fmla="*/ 14 h 105"/>
                <a:gd name="T12" fmla="*/ 26 w 130"/>
                <a:gd name="T13" fmla="*/ 11 h 105"/>
                <a:gd name="T14" fmla="*/ 25 w 130"/>
                <a:gd name="T15" fmla="*/ 6 h 105"/>
                <a:gd name="T16" fmla="*/ 34 w 130"/>
                <a:gd name="T17" fmla="*/ 0 h 105"/>
                <a:gd name="T18" fmla="*/ 46 w 130"/>
                <a:gd name="T19" fmla="*/ 0 h 105"/>
                <a:gd name="T20" fmla="*/ 58 w 130"/>
                <a:gd name="T21" fmla="*/ 0 h 105"/>
                <a:gd name="T22" fmla="*/ 72 w 130"/>
                <a:gd name="T23" fmla="*/ 2 h 105"/>
                <a:gd name="T24" fmla="*/ 85 w 130"/>
                <a:gd name="T25" fmla="*/ 3 h 105"/>
                <a:gd name="T26" fmla="*/ 98 w 130"/>
                <a:gd name="T27" fmla="*/ 6 h 105"/>
                <a:gd name="T28" fmla="*/ 110 w 130"/>
                <a:gd name="T29" fmla="*/ 10 h 105"/>
                <a:gd name="T30" fmla="*/ 120 w 130"/>
                <a:gd name="T31" fmla="*/ 17 h 105"/>
                <a:gd name="T32" fmla="*/ 128 w 130"/>
                <a:gd name="T33" fmla="*/ 25 h 105"/>
                <a:gd name="T34" fmla="*/ 129 w 130"/>
                <a:gd name="T35" fmla="*/ 41 h 105"/>
                <a:gd name="T36" fmla="*/ 130 w 130"/>
                <a:gd name="T37" fmla="*/ 50 h 105"/>
                <a:gd name="T38" fmla="*/ 128 w 130"/>
                <a:gd name="T39" fmla="*/ 58 h 105"/>
                <a:gd name="T40" fmla="*/ 121 w 130"/>
                <a:gd name="T41" fmla="*/ 72 h 105"/>
                <a:gd name="T42" fmla="*/ 115 w 130"/>
                <a:gd name="T43" fmla="*/ 78 h 105"/>
                <a:gd name="T44" fmla="*/ 109 w 130"/>
                <a:gd name="T45" fmla="*/ 83 h 105"/>
                <a:gd name="T46" fmla="*/ 103 w 130"/>
                <a:gd name="T47" fmla="*/ 88 h 105"/>
                <a:gd name="T48" fmla="*/ 100 w 130"/>
                <a:gd name="T49" fmla="*/ 93 h 105"/>
                <a:gd name="T50" fmla="*/ 95 w 130"/>
                <a:gd name="T51" fmla="*/ 97 h 105"/>
                <a:gd name="T52" fmla="*/ 92 w 130"/>
                <a:gd name="T53" fmla="*/ 101 h 105"/>
                <a:gd name="T54" fmla="*/ 88 w 130"/>
                <a:gd name="T55" fmla="*/ 103 h 105"/>
                <a:gd name="T56" fmla="*/ 86 w 130"/>
                <a:gd name="T57" fmla="*/ 105 h 105"/>
                <a:gd name="T58" fmla="*/ 77 w 130"/>
                <a:gd name="T59" fmla="*/ 104 h 105"/>
                <a:gd name="T60" fmla="*/ 64 w 130"/>
                <a:gd name="T61" fmla="*/ 100 h 105"/>
                <a:gd name="T62" fmla="*/ 49 w 130"/>
                <a:gd name="T63" fmla="*/ 93 h 105"/>
                <a:gd name="T64" fmla="*/ 35 w 130"/>
                <a:gd name="T65" fmla="*/ 83 h 105"/>
                <a:gd name="T66" fmla="*/ 22 w 130"/>
                <a:gd name="T67" fmla="*/ 73 h 105"/>
                <a:gd name="T68" fmla="*/ 10 w 130"/>
                <a:gd name="T69" fmla="*/ 63 h 105"/>
                <a:gd name="T70" fmla="*/ 2 w 130"/>
                <a:gd name="T71" fmla="*/ 52 h 105"/>
                <a:gd name="T72" fmla="*/ 0 w 130"/>
                <a:gd name="T73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05">
                  <a:moveTo>
                    <a:pt x="0" y="42"/>
                  </a:moveTo>
                  <a:lnTo>
                    <a:pt x="29" y="33"/>
                  </a:lnTo>
                  <a:lnTo>
                    <a:pt x="41" y="26"/>
                  </a:lnTo>
                  <a:lnTo>
                    <a:pt x="44" y="21"/>
                  </a:lnTo>
                  <a:lnTo>
                    <a:pt x="40" y="18"/>
                  </a:lnTo>
                  <a:lnTo>
                    <a:pt x="32" y="14"/>
                  </a:lnTo>
                  <a:lnTo>
                    <a:pt x="26" y="11"/>
                  </a:lnTo>
                  <a:lnTo>
                    <a:pt x="25" y="6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85" y="3"/>
                  </a:lnTo>
                  <a:lnTo>
                    <a:pt x="98" y="6"/>
                  </a:lnTo>
                  <a:lnTo>
                    <a:pt x="110" y="10"/>
                  </a:lnTo>
                  <a:lnTo>
                    <a:pt x="120" y="17"/>
                  </a:lnTo>
                  <a:lnTo>
                    <a:pt x="128" y="25"/>
                  </a:lnTo>
                  <a:lnTo>
                    <a:pt x="129" y="41"/>
                  </a:lnTo>
                  <a:lnTo>
                    <a:pt x="130" y="50"/>
                  </a:lnTo>
                  <a:lnTo>
                    <a:pt x="128" y="58"/>
                  </a:lnTo>
                  <a:lnTo>
                    <a:pt x="121" y="72"/>
                  </a:lnTo>
                  <a:lnTo>
                    <a:pt x="115" y="78"/>
                  </a:lnTo>
                  <a:lnTo>
                    <a:pt x="109" y="83"/>
                  </a:lnTo>
                  <a:lnTo>
                    <a:pt x="103" y="88"/>
                  </a:lnTo>
                  <a:lnTo>
                    <a:pt x="100" y="93"/>
                  </a:lnTo>
                  <a:lnTo>
                    <a:pt x="95" y="97"/>
                  </a:lnTo>
                  <a:lnTo>
                    <a:pt x="92" y="101"/>
                  </a:lnTo>
                  <a:lnTo>
                    <a:pt x="88" y="103"/>
                  </a:lnTo>
                  <a:lnTo>
                    <a:pt x="86" y="105"/>
                  </a:lnTo>
                  <a:lnTo>
                    <a:pt x="77" y="104"/>
                  </a:lnTo>
                  <a:lnTo>
                    <a:pt x="64" y="100"/>
                  </a:lnTo>
                  <a:lnTo>
                    <a:pt x="49" y="93"/>
                  </a:lnTo>
                  <a:lnTo>
                    <a:pt x="35" y="83"/>
                  </a:lnTo>
                  <a:lnTo>
                    <a:pt x="22" y="73"/>
                  </a:lnTo>
                  <a:lnTo>
                    <a:pt x="10" y="63"/>
                  </a:lnTo>
                  <a:lnTo>
                    <a:pt x="2" y="5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117" y="1938"/>
              <a:ext cx="11" cy="11"/>
            </a:xfrm>
            <a:custGeom>
              <a:avLst/>
              <a:gdLst>
                <a:gd name="T0" fmla="*/ 0 w 22"/>
                <a:gd name="T1" fmla="*/ 13 h 22"/>
                <a:gd name="T2" fmla="*/ 3 w 22"/>
                <a:gd name="T3" fmla="*/ 7 h 22"/>
                <a:gd name="T4" fmla="*/ 7 w 22"/>
                <a:gd name="T5" fmla="*/ 5 h 22"/>
                <a:gd name="T6" fmla="*/ 14 w 22"/>
                <a:gd name="T7" fmla="*/ 3 h 22"/>
                <a:gd name="T8" fmla="*/ 21 w 22"/>
                <a:gd name="T9" fmla="*/ 0 h 22"/>
                <a:gd name="T10" fmla="*/ 21 w 22"/>
                <a:gd name="T11" fmla="*/ 6 h 22"/>
                <a:gd name="T12" fmla="*/ 22 w 22"/>
                <a:gd name="T13" fmla="*/ 11 h 22"/>
                <a:gd name="T14" fmla="*/ 22 w 22"/>
                <a:gd name="T15" fmla="*/ 16 h 22"/>
                <a:gd name="T16" fmla="*/ 22 w 22"/>
                <a:gd name="T17" fmla="*/ 22 h 22"/>
                <a:gd name="T18" fmla="*/ 17 w 22"/>
                <a:gd name="T19" fmla="*/ 22 h 22"/>
                <a:gd name="T20" fmla="*/ 12 w 22"/>
                <a:gd name="T21" fmla="*/ 20 h 22"/>
                <a:gd name="T22" fmla="*/ 5 w 22"/>
                <a:gd name="T23" fmla="*/ 16 h 22"/>
                <a:gd name="T24" fmla="*/ 0 w 22"/>
                <a:gd name="T2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2">
                  <a:moveTo>
                    <a:pt x="0" y="13"/>
                  </a:moveTo>
                  <a:lnTo>
                    <a:pt x="3" y="7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6"/>
                  </a:lnTo>
                  <a:lnTo>
                    <a:pt x="22" y="22"/>
                  </a:lnTo>
                  <a:lnTo>
                    <a:pt x="17" y="22"/>
                  </a:lnTo>
                  <a:lnTo>
                    <a:pt x="12" y="20"/>
                  </a:lnTo>
                  <a:lnTo>
                    <a:pt x="5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903" y="1857"/>
              <a:ext cx="35" cy="56"/>
            </a:xfrm>
            <a:custGeom>
              <a:avLst/>
              <a:gdLst>
                <a:gd name="T0" fmla="*/ 0 w 70"/>
                <a:gd name="T1" fmla="*/ 113 h 113"/>
                <a:gd name="T2" fmla="*/ 4 w 70"/>
                <a:gd name="T3" fmla="*/ 90 h 113"/>
                <a:gd name="T4" fmla="*/ 11 w 70"/>
                <a:gd name="T5" fmla="*/ 67 h 113"/>
                <a:gd name="T6" fmla="*/ 18 w 70"/>
                <a:gd name="T7" fmla="*/ 44 h 113"/>
                <a:gd name="T8" fmla="*/ 21 w 70"/>
                <a:gd name="T9" fmla="*/ 21 h 113"/>
                <a:gd name="T10" fmla="*/ 29 w 70"/>
                <a:gd name="T11" fmla="*/ 18 h 113"/>
                <a:gd name="T12" fmla="*/ 35 w 70"/>
                <a:gd name="T13" fmla="*/ 15 h 113"/>
                <a:gd name="T14" fmla="*/ 41 w 70"/>
                <a:gd name="T15" fmla="*/ 13 h 113"/>
                <a:gd name="T16" fmla="*/ 46 w 70"/>
                <a:gd name="T17" fmla="*/ 10 h 113"/>
                <a:gd name="T18" fmla="*/ 51 w 70"/>
                <a:gd name="T19" fmla="*/ 8 h 113"/>
                <a:gd name="T20" fmla="*/ 56 w 70"/>
                <a:gd name="T21" fmla="*/ 5 h 113"/>
                <a:gd name="T22" fmla="*/ 63 w 70"/>
                <a:gd name="T23" fmla="*/ 2 h 113"/>
                <a:gd name="T24" fmla="*/ 70 w 70"/>
                <a:gd name="T25" fmla="*/ 0 h 113"/>
                <a:gd name="T26" fmla="*/ 69 w 70"/>
                <a:gd name="T27" fmla="*/ 20 h 113"/>
                <a:gd name="T28" fmla="*/ 64 w 70"/>
                <a:gd name="T29" fmla="*/ 35 h 113"/>
                <a:gd name="T30" fmla="*/ 56 w 70"/>
                <a:gd name="T31" fmla="*/ 49 h 113"/>
                <a:gd name="T32" fmla="*/ 46 w 70"/>
                <a:gd name="T33" fmla="*/ 66 h 113"/>
                <a:gd name="T34" fmla="*/ 40 w 70"/>
                <a:gd name="T35" fmla="*/ 73 h 113"/>
                <a:gd name="T36" fmla="*/ 35 w 70"/>
                <a:gd name="T37" fmla="*/ 81 h 113"/>
                <a:gd name="T38" fmla="*/ 31 w 70"/>
                <a:gd name="T39" fmla="*/ 89 h 113"/>
                <a:gd name="T40" fmla="*/ 25 w 70"/>
                <a:gd name="T41" fmla="*/ 98 h 113"/>
                <a:gd name="T42" fmla="*/ 20 w 70"/>
                <a:gd name="T43" fmla="*/ 105 h 113"/>
                <a:gd name="T44" fmla="*/ 13 w 70"/>
                <a:gd name="T45" fmla="*/ 111 h 113"/>
                <a:gd name="T46" fmla="*/ 8 w 70"/>
                <a:gd name="T47" fmla="*/ 113 h 113"/>
                <a:gd name="T48" fmla="*/ 0 w 70"/>
                <a:gd name="T4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13">
                  <a:moveTo>
                    <a:pt x="0" y="113"/>
                  </a:moveTo>
                  <a:lnTo>
                    <a:pt x="4" y="90"/>
                  </a:lnTo>
                  <a:lnTo>
                    <a:pt x="11" y="67"/>
                  </a:lnTo>
                  <a:lnTo>
                    <a:pt x="18" y="44"/>
                  </a:lnTo>
                  <a:lnTo>
                    <a:pt x="21" y="21"/>
                  </a:lnTo>
                  <a:lnTo>
                    <a:pt x="29" y="18"/>
                  </a:lnTo>
                  <a:lnTo>
                    <a:pt x="35" y="15"/>
                  </a:lnTo>
                  <a:lnTo>
                    <a:pt x="41" y="13"/>
                  </a:lnTo>
                  <a:lnTo>
                    <a:pt x="46" y="10"/>
                  </a:lnTo>
                  <a:lnTo>
                    <a:pt x="51" y="8"/>
                  </a:lnTo>
                  <a:lnTo>
                    <a:pt x="56" y="5"/>
                  </a:lnTo>
                  <a:lnTo>
                    <a:pt x="63" y="2"/>
                  </a:lnTo>
                  <a:lnTo>
                    <a:pt x="70" y="0"/>
                  </a:lnTo>
                  <a:lnTo>
                    <a:pt x="69" y="20"/>
                  </a:lnTo>
                  <a:lnTo>
                    <a:pt x="64" y="35"/>
                  </a:lnTo>
                  <a:lnTo>
                    <a:pt x="56" y="49"/>
                  </a:lnTo>
                  <a:lnTo>
                    <a:pt x="46" y="66"/>
                  </a:lnTo>
                  <a:lnTo>
                    <a:pt x="40" y="73"/>
                  </a:lnTo>
                  <a:lnTo>
                    <a:pt x="35" y="81"/>
                  </a:lnTo>
                  <a:lnTo>
                    <a:pt x="31" y="89"/>
                  </a:lnTo>
                  <a:lnTo>
                    <a:pt x="25" y="98"/>
                  </a:lnTo>
                  <a:lnTo>
                    <a:pt x="20" y="105"/>
                  </a:lnTo>
                  <a:lnTo>
                    <a:pt x="13" y="111"/>
                  </a:lnTo>
                  <a:lnTo>
                    <a:pt x="8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18" y="1764"/>
              <a:ext cx="219" cy="95"/>
            </a:xfrm>
            <a:custGeom>
              <a:avLst/>
              <a:gdLst>
                <a:gd name="T0" fmla="*/ 0 w 440"/>
                <a:gd name="T1" fmla="*/ 162 h 189"/>
                <a:gd name="T2" fmla="*/ 10 w 440"/>
                <a:gd name="T3" fmla="*/ 136 h 189"/>
                <a:gd name="T4" fmla="*/ 17 w 440"/>
                <a:gd name="T5" fmla="*/ 116 h 189"/>
                <a:gd name="T6" fmla="*/ 25 w 440"/>
                <a:gd name="T7" fmla="*/ 97 h 189"/>
                <a:gd name="T8" fmla="*/ 34 w 440"/>
                <a:gd name="T9" fmla="*/ 80 h 189"/>
                <a:gd name="T10" fmla="*/ 45 w 440"/>
                <a:gd name="T11" fmla="*/ 65 h 189"/>
                <a:gd name="T12" fmla="*/ 59 w 440"/>
                <a:gd name="T13" fmla="*/ 49 h 189"/>
                <a:gd name="T14" fmla="*/ 79 w 440"/>
                <a:gd name="T15" fmla="*/ 34 h 189"/>
                <a:gd name="T16" fmla="*/ 104 w 440"/>
                <a:gd name="T17" fmla="*/ 17 h 189"/>
                <a:gd name="T18" fmla="*/ 124 w 440"/>
                <a:gd name="T19" fmla="*/ 12 h 189"/>
                <a:gd name="T20" fmla="*/ 142 w 440"/>
                <a:gd name="T21" fmla="*/ 7 h 189"/>
                <a:gd name="T22" fmla="*/ 163 w 440"/>
                <a:gd name="T23" fmla="*/ 4 h 189"/>
                <a:gd name="T24" fmla="*/ 183 w 440"/>
                <a:gd name="T25" fmla="*/ 2 h 189"/>
                <a:gd name="T26" fmla="*/ 202 w 440"/>
                <a:gd name="T27" fmla="*/ 0 h 189"/>
                <a:gd name="T28" fmla="*/ 223 w 440"/>
                <a:gd name="T29" fmla="*/ 0 h 189"/>
                <a:gd name="T30" fmla="*/ 242 w 440"/>
                <a:gd name="T31" fmla="*/ 0 h 189"/>
                <a:gd name="T32" fmla="*/ 263 w 440"/>
                <a:gd name="T33" fmla="*/ 3 h 189"/>
                <a:gd name="T34" fmla="*/ 283 w 440"/>
                <a:gd name="T35" fmla="*/ 6 h 189"/>
                <a:gd name="T36" fmla="*/ 302 w 440"/>
                <a:gd name="T37" fmla="*/ 10 h 189"/>
                <a:gd name="T38" fmla="*/ 322 w 440"/>
                <a:gd name="T39" fmla="*/ 17 h 189"/>
                <a:gd name="T40" fmla="*/ 340 w 440"/>
                <a:gd name="T41" fmla="*/ 23 h 189"/>
                <a:gd name="T42" fmla="*/ 359 w 440"/>
                <a:gd name="T43" fmla="*/ 32 h 189"/>
                <a:gd name="T44" fmla="*/ 376 w 440"/>
                <a:gd name="T45" fmla="*/ 42 h 189"/>
                <a:gd name="T46" fmla="*/ 393 w 440"/>
                <a:gd name="T47" fmla="*/ 53 h 189"/>
                <a:gd name="T48" fmla="*/ 410 w 440"/>
                <a:gd name="T49" fmla="*/ 67 h 189"/>
                <a:gd name="T50" fmla="*/ 426 w 440"/>
                <a:gd name="T51" fmla="*/ 88 h 189"/>
                <a:gd name="T52" fmla="*/ 434 w 440"/>
                <a:gd name="T53" fmla="*/ 121 h 189"/>
                <a:gd name="T54" fmla="*/ 437 w 440"/>
                <a:gd name="T55" fmla="*/ 158 h 189"/>
                <a:gd name="T56" fmla="*/ 440 w 440"/>
                <a:gd name="T57" fmla="*/ 189 h 189"/>
                <a:gd name="T58" fmla="*/ 420 w 440"/>
                <a:gd name="T59" fmla="*/ 171 h 189"/>
                <a:gd name="T60" fmla="*/ 397 w 440"/>
                <a:gd name="T61" fmla="*/ 156 h 189"/>
                <a:gd name="T62" fmla="*/ 370 w 440"/>
                <a:gd name="T63" fmla="*/ 143 h 189"/>
                <a:gd name="T64" fmla="*/ 340 w 440"/>
                <a:gd name="T65" fmla="*/ 134 h 189"/>
                <a:gd name="T66" fmla="*/ 309 w 440"/>
                <a:gd name="T67" fmla="*/ 126 h 189"/>
                <a:gd name="T68" fmla="*/ 277 w 440"/>
                <a:gd name="T69" fmla="*/ 121 h 189"/>
                <a:gd name="T70" fmla="*/ 242 w 440"/>
                <a:gd name="T71" fmla="*/ 119 h 189"/>
                <a:gd name="T72" fmla="*/ 209 w 440"/>
                <a:gd name="T73" fmla="*/ 118 h 189"/>
                <a:gd name="T74" fmla="*/ 176 w 440"/>
                <a:gd name="T75" fmla="*/ 119 h 189"/>
                <a:gd name="T76" fmla="*/ 143 w 440"/>
                <a:gd name="T77" fmla="*/ 121 h 189"/>
                <a:gd name="T78" fmla="*/ 112 w 440"/>
                <a:gd name="T79" fmla="*/ 126 h 189"/>
                <a:gd name="T80" fmla="*/ 83 w 440"/>
                <a:gd name="T81" fmla="*/ 132 h 189"/>
                <a:gd name="T82" fmla="*/ 57 w 440"/>
                <a:gd name="T83" fmla="*/ 138 h 189"/>
                <a:gd name="T84" fmla="*/ 34 w 440"/>
                <a:gd name="T85" fmla="*/ 144 h 189"/>
                <a:gd name="T86" fmla="*/ 15 w 440"/>
                <a:gd name="T87" fmla="*/ 154 h 189"/>
                <a:gd name="T88" fmla="*/ 0 w 440"/>
                <a:gd name="T89" fmla="*/ 16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0" h="189">
                  <a:moveTo>
                    <a:pt x="0" y="162"/>
                  </a:moveTo>
                  <a:lnTo>
                    <a:pt x="10" y="136"/>
                  </a:lnTo>
                  <a:lnTo>
                    <a:pt x="17" y="116"/>
                  </a:lnTo>
                  <a:lnTo>
                    <a:pt x="25" y="97"/>
                  </a:lnTo>
                  <a:lnTo>
                    <a:pt x="34" y="80"/>
                  </a:lnTo>
                  <a:lnTo>
                    <a:pt x="45" y="65"/>
                  </a:lnTo>
                  <a:lnTo>
                    <a:pt x="59" y="49"/>
                  </a:lnTo>
                  <a:lnTo>
                    <a:pt x="79" y="34"/>
                  </a:lnTo>
                  <a:lnTo>
                    <a:pt x="104" y="17"/>
                  </a:lnTo>
                  <a:lnTo>
                    <a:pt x="124" y="12"/>
                  </a:lnTo>
                  <a:lnTo>
                    <a:pt x="142" y="7"/>
                  </a:lnTo>
                  <a:lnTo>
                    <a:pt x="163" y="4"/>
                  </a:lnTo>
                  <a:lnTo>
                    <a:pt x="183" y="2"/>
                  </a:lnTo>
                  <a:lnTo>
                    <a:pt x="202" y="0"/>
                  </a:lnTo>
                  <a:lnTo>
                    <a:pt x="223" y="0"/>
                  </a:lnTo>
                  <a:lnTo>
                    <a:pt x="242" y="0"/>
                  </a:lnTo>
                  <a:lnTo>
                    <a:pt x="263" y="3"/>
                  </a:lnTo>
                  <a:lnTo>
                    <a:pt x="283" y="6"/>
                  </a:lnTo>
                  <a:lnTo>
                    <a:pt x="302" y="10"/>
                  </a:lnTo>
                  <a:lnTo>
                    <a:pt x="322" y="17"/>
                  </a:lnTo>
                  <a:lnTo>
                    <a:pt x="340" y="23"/>
                  </a:lnTo>
                  <a:lnTo>
                    <a:pt x="359" y="32"/>
                  </a:lnTo>
                  <a:lnTo>
                    <a:pt x="376" y="42"/>
                  </a:lnTo>
                  <a:lnTo>
                    <a:pt x="393" y="53"/>
                  </a:lnTo>
                  <a:lnTo>
                    <a:pt x="410" y="67"/>
                  </a:lnTo>
                  <a:lnTo>
                    <a:pt x="426" y="88"/>
                  </a:lnTo>
                  <a:lnTo>
                    <a:pt x="434" y="121"/>
                  </a:lnTo>
                  <a:lnTo>
                    <a:pt x="437" y="158"/>
                  </a:lnTo>
                  <a:lnTo>
                    <a:pt x="440" y="189"/>
                  </a:lnTo>
                  <a:lnTo>
                    <a:pt x="420" y="171"/>
                  </a:lnTo>
                  <a:lnTo>
                    <a:pt x="397" y="156"/>
                  </a:lnTo>
                  <a:lnTo>
                    <a:pt x="370" y="143"/>
                  </a:lnTo>
                  <a:lnTo>
                    <a:pt x="340" y="134"/>
                  </a:lnTo>
                  <a:lnTo>
                    <a:pt x="309" y="126"/>
                  </a:lnTo>
                  <a:lnTo>
                    <a:pt x="277" y="121"/>
                  </a:lnTo>
                  <a:lnTo>
                    <a:pt x="242" y="119"/>
                  </a:lnTo>
                  <a:lnTo>
                    <a:pt x="209" y="118"/>
                  </a:lnTo>
                  <a:lnTo>
                    <a:pt x="176" y="119"/>
                  </a:lnTo>
                  <a:lnTo>
                    <a:pt x="143" y="121"/>
                  </a:lnTo>
                  <a:lnTo>
                    <a:pt x="112" y="126"/>
                  </a:lnTo>
                  <a:lnTo>
                    <a:pt x="83" y="132"/>
                  </a:lnTo>
                  <a:lnTo>
                    <a:pt x="57" y="138"/>
                  </a:lnTo>
                  <a:lnTo>
                    <a:pt x="34" y="144"/>
                  </a:lnTo>
                  <a:lnTo>
                    <a:pt x="15" y="154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571" y="1839"/>
              <a:ext cx="39" cy="15"/>
            </a:xfrm>
            <a:custGeom>
              <a:avLst/>
              <a:gdLst>
                <a:gd name="T0" fmla="*/ 0 w 78"/>
                <a:gd name="T1" fmla="*/ 25 h 31"/>
                <a:gd name="T2" fmla="*/ 2 w 78"/>
                <a:gd name="T3" fmla="*/ 21 h 31"/>
                <a:gd name="T4" fmla="*/ 11 w 78"/>
                <a:gd name="T5" fmla="*/ 15 h 31"/>
                <a:gd name="T6" fmla="*/ 23 w 78"/>
                <a:gd name="T7" fmla="*/ 8 h 31"/>
                <a:gd name="T8" fmla="*/ 38 w 78"/>
                <a:gd name="T9" fmla="*/ 4 h 31"/>
                <a:gd name="T10" fmla="*/ 53 w 78"/>
                <a:gd name="T11" fmla="*/ 0 h 31"/>
                <a:gd name="T12" fmla="*/ 65 w 78"/>
                <a:gd name="T13" fmla="*/ 0 h 31"/>
                <a:gd name="T14" fmla="*/ 75 w 78"/>
                <a:gd name="T15" fmla="*/ 4 h 31"/>
                <a:gd name="T16" fmla="*/ 78 w 78"/>
                <a:gd name="T17" fmla="*/ 10 h 31"/>
                <a:gd name="T18" fmla="*/ 72 w 78"/>
                <a:gd name="T19" fmla="*/ 14 h 31"/>
                <a:gd name="T20" fmla="*/ 61 w 78"/>
                <a:gd name="T21" fmla="*/ 17 h 31"/>
                <a:gd name="T22" fmla="*/ 48 w 78"/>
                <a:gd name="T23" fmla="*/ 23 h 31"/>
                <a:gd name="T24" fmla="*/ 34 w 78"/>
                <a:gd name="T25" fmla="*/ 27 h 31"/>
                <a:gd name="T26" fmla="*/ 20 w 78"/>
                <a:gd name="T27" fmla="*/ 30 h 31"/>
                <a:gd name="T28" fmla="*/ 9 w 78"/>
                <a:gd name="T29" fmla="*/ 31 h 31"/>
                <a:gd name="T30" fmla="*/ 1 w 78"/>
                <a:gd name="T31" fmla="*/ 30 h 31"/>
                <a:gd name="T32" fmla="*/ 0 w 78"/>
                <a:gd name="T33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31">
                  <a:moveTo>
                    <a:pt x="0" y="25"/>
                  </a:moveTo>
                  <a:lnTo>
                    <a:pt x="2" y="21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38" y="4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5" y="4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1" y="17"/>
                  </a:lnTo>
                  <a:lnTo>
                    <a:pt x="48" y="23"/>
                  </a:lnTo>
                  <a:lnTo>
                    <a:pt x="34" y="27"/>
                  </a:lnTo>
                  <a:lnTo>
                    <a:pt x="20" y="30"/>
                  </a:lnTo>
                  <a:lnTo>
                    <a:pt x="9" y="31"/>
                  </a:lnTo>
                  <a:lnTo>
                    <a:pt x="1" y="3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832" y="1699"/>
              <a:ext cx="401" cy="115"/>
            </a:xfrm>
            <a:custGeom>
              <a:avLst/>
              <a:gdLst>
                <a:gd name="T0" fmla="*/ 644 w 802"/>
                <a:gd name="T1" fmla="*/ 231 h 231"/>
                <a:gd name="T2" fmla="*/ 639 w 802"/>
                <a:gd name="T3" fmla="*/ 216 h 231"/>
                <a:gd name="T4" fmla="*/ 632 w 802"/>
                <a:gd name="T5" fmla="*/ 203 h 231"/>
                <a:gd name="T6" fmla="*/ 624 w 802"/>
                <a:gd name="T7" fmla="*/ 190 h 231"/>
                <a:gd name="T8" fmla="*/ 615 w 802"/>
                <a:gd name="T9" fmla="*/ 178 h 231"/>
                <a:gd name="T10" fmla="*/ 604 w 802"/>
                <a:gd name="T11" fmla="*/ 167 h 231"/>
                <a:gd name="T12" fmla="*/ 591 w 802"/>
                <a:gd name="T13" fmla="*/ 157 h 231"/>
                <a:gd name="T14" fmla="*/ 577 w 802"/>
                <a:gd name="T15" fmla="*/ 148 h 231"/>
                <a:gd name="T16" fmla="*/ 563 w 802"/>
                <a:gd name="T17" fmla="*/ 139 h 231"/>
                <a:gd name="T18" fmla="*/ 548 w 802"/>
                <a:gd name="T19" fmla="*/ 130 h 231"/>
                <a:gd name="T20" fmla="*/ 532 w 802"/>
                <a:gd name="T21" fmla="*/ 124 h 231"/>
                <a:gd name="T22" fmla="*/ 516 w 802"/>
                <a:gd name="T23" fmla="*/ 118 h 231"/>
                <a:gd name="T24" fmla="*/ 500 w 802"/>
                <a:gd name="T25" fmla="*/ 112 h 231"/>
                <a:gd name="T26" fmla="*/ 484 w 802"/>
                <a:gd name="T27" fmla="*/ 107 h 231"/>
                <a:gd name="T28" fmla="*/ 468 w 802"/>
                <a:gd name="T29" fmla="*/ 103 h 231"/>
                <a:gd name="T30" fmla="*/ 452 w 802"/>
                <a:gd name="T31" fmla="*/ 99 h 231"/>
                <a:gd name="T32" fmla="*/ 437 w 802"/>
                <a:gd name="T33" fmla="*/ 97 h 231"/>
                <a:gd name="T34" fmla="*/ 424 w 802"/>
                <a:gd name="T35" fmla="*/ 97 h 231"/>
                <a:gd name="T36" fmla="*/ 411 w 802"/>
                <a:gd name="T37" fmla="*/ 98 h 231"/>
                <a:gd name="T38" fmla="*/ 398 w 802"/>
                <a:gd name="T39" fmla="*/ 98 h 231"/>
                <a:gd name="T40" fmla="*/ 386 w 802"/>
                <a:gd name="T41" fmla="*/ 98 h 231"/>
                <a:gd name="T42" fmla="*/ 374 w 802"/>
                <a:gd name="T43" fmla="*/ 98 h 231"/>
                <a:gd name="T44" fmla="*/ 362 w 802"/>
                <a:gd name="T45" fmla="*/ 99 h 231"/>
                <a:gd name="T46" fmla="*/ 350 w 802"/>
                <a:gd name="T47" fmla="*/ 99 h 231"/>
                <a:gd name="T48" fmla="*/ 339 w 802"/>
                <a:gd name="T49" fmla="*/ 100 h 231"/>
                <a:gd name="T50" fmla="*/ 326 w 802"/>
                <a:gd name="T51" fmla="*/ 102 h 231"/>
                <a:gd name="T52" fmla="*/ 314 w 802"/>
                <a:gd name="T53" fmla="*/ 103 h 231"/>
                <a:gd name="T54" fmla="*/ 303 w 802"/>
                <a:gd name="T55" fmla="*/ 105 h 231"/>
                <a:gd name="T56" fmla="*/ 291 w 802"/>
                <a:gd name="T57" fmla="*/ 107 h 231"/>
                <a:gd name="T58" fmla="*/ 280 w 802"/>
                <a:gd name="T59" fmla="*/ 111 h 231"/>
                <a:gd name="T60" fmla="*/ 268 w 802"/>
                <a:gd name="T61" fmla="*/ 114 h 231"/>
                <a:gd name="T62" fmla="*/ 256 w 802"/>
                <a:gd name="T63" fmla="*/ 118 h 231"/>
                <a:gd name="T64" fmla="*/ 244 w 802"/>
                <a:gd name="T65" fmla="*/ 122 h 231"/>
                <a:gd name="T66" fmla="*/ 236 w 802"/>
                <a:gd name="T67" fmla="*/ 126 h 231"/>
                <a:gd name="T68" fmla="*/ 229 w 802"/>
                <a:gd name="T69" fmla="*/ 129 h 231"/>
                <a:gd name="T70" fmla="*/ 223 w 802"/>
                <a:gd name="T71" fmla="*/ 133 h 231"/>
                <a:gd name="T72" fmla="*/ 218 w 802"/>
                <a:gd name="T73" fmla="*/ 137 h 231"/>
                <a:gd name="T74" fmla="*/ 211 w 802"/>
                <a:gd name="T75" fmla="*/ 144 h 231"/>
                <a:gd name="T76" fmla="*/ 203 w 802"/>
                <a:gd name="T77" fmla="*/ 152 h 231"/>
                <a:gd name="T78" fmla="*/ 193 w 802"/>
                <a:gd name="T79" fmla="*/ 164 h 231"/>
                <a:gd name="T80" fmla="*/ 181 w 802"/>
                <a:gd name="T81" fmla="*/ 178 h 231"/>
                <a:gd name="T82" fmla="*/ 0 w 802"/>
                <a:gd name="T83" fmla="*/ 112 h 231"/>
                <a:gd name="T84" fmla="*/ 407 w 802"/>
                <a:gd name="T85" fmla="*/ 0 h 231"/>
                <a:gd name="T86" fmla="*/ 802 w 802"/>
                <a:gd name="T87" fmla="*/ 186 h 231"/>
                <a:gd name="T88" fmla="*/ 726 w 802"/>
                <a:gd name="T89" fmla="*/ 206 h 231"/>
                <a:gd name="T90" fmla="*/ 720 w 802"/>
                <a:gd name="T91" fmla="*/ 197 h 231"/>
                <a:gd name="T92" fmla="*/ 714 w 802"/>
                <a:gd name="T93" fmla="*/ 189 h 231"/>
                <a:gd name="T94" fmla="*/ 706 w 802"/>
                <a:gd name="T95" fmla="*/ 185 h 231"/>
                <a:gd name="T96" fmla="*/ 696 w 802"/>
                <a:gd name="T97" fmla="*/ 182 h 231"/>
                <a:gd name="T98" fmla="*/ 683 w 802"/>
                <a:gd name="T99" fmla="*/ 192 h 231"/>
                <a:gd name="T100" fmla="*/ 677 w 802"/>
                <a:gd name="T101" fmla="*/ 197 h 231"/>
                <a:gd name="T102" fmla="*/ 675 w 802"/>
                <a:gd name="T103" fmla="*/ 208 h 231"/>
                <a:gd name="T104" fmla="*/ 674 w 802"/>
                <a:gd name="T105" fmla="*/ 224 h 231"/>
                <a:gd name="T106" fmla="*/ 659 w 802"/>
                <a:gd name="T107" fmla="*/ 228 h 231"/>
                <a:gd name="T108" fmla="*/ 651 w 802"/>
                <a:gd name="T109" fmla="*/ 231 h 231"/>
                <a:gd name="T110" fmla="*/ 647 w 802"/>
                <a:gd name="T111" fmla="*/ 231 h 231"/>
                <a:gd name="T112" fmla="*/ 644 w 802"/>
                <a:gd name="T11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31">
                  <a:moveTo>
                    <a:pt x="644" y="231"/>
                  </a:moveTo>
                  <a:lnTo>
                    <a:pt x="639" y="216"/>
                  </a:lnTo>
                  <a:lnTo>
                    <a:pt x="632" y="203"/>
                  </a:lnTo>
                  <a:lnTo>
                    <a:pt x="624" y="190"/>
                  </a:lnTo>
                  <a:lnTo>
                    <a:pt x="615" y="178"/>
                  </a:lnTo>
                  <a:lnTo>
                    <a:pt x="604" y="167"/>
                  </a:lnTo>
                  <a:lnTo>
                    <a:pt x="591" y="157"/>
                  </a:lnTo>
                  <a:lnTo>
                    <a:pt x="577" y="148"/>
                  </a:lnTo>
                  <a:lnTo>
                    <a:pt x="563" y="139"/>
                  </a:lnTo>
                  <a:lnTo>
                    <a:pt x="548" y="130"/>
                  </a:lnTo>
                  <a:lnTo>
                    <a:pt x="532" y="124"/>
                  </a:lnTo>
                  <a:lnTo>
                    <a:pt x="516" y="118"/>
                  </a:lnTo>
                  <a:lnTo>
                    <a:pt x="500" y="112"/>
                  </a:lnTo>
                  <a:lnTo>
                    <a:pt x="484" y="107"/>
                  </a:lnTo>
                  <a:lnTo>
                    <a:pt x="468" y="103"/>
                  </a:lnTo>
                  <a:lnTo>
                    <a:pt x="452" y="99"/>
                  </a:lnTo>
                  <a:lnTo>
                    <a:pt x="437" y="97"/>
                  </a:lnTo>
                  <a:lnTo>
                    <a:pt x="424" y="97"/>
                  </a:lnTo>
                  <a:lnTo>
                    <a:pt x="411" y="98"/>
                  </a:lnTo>
                  <a:lnTo>
                    <a:pt x="398" y="98"/>
                  </a:lnTo>
                  <a:lnTo>
                    <a:pt x="386" y="98"/>
                  </a:lnTo>
                  <a:lnTo>
                    <a:pt x="374" y="98"/>
                  </a:lnTo>
                  <a:lnTo>
                    <a:pt x="362" y="99"/>
                  </a:lnTo>
                  <a:lnTo>
                    <a:pt x="350" y="99"/>
                  </a:lnTo>
                  <a:lnTo>
                    <a:pt x="339" y="100"/>
                  </a:lnTo>
                  <a:lnTo>
                    <a:pt x="326" y="102"/>
                  </a:lnTo>
                  <a:lnTo>
                    <a:pt x="314" y="103"/>
                  </a:lnTo>
                  <a:lnTo>
                    <a:pt x="303" y="105"/>
                  </a:lnTo>
                  <a:lnTo>
                    <a:pt x="291" y="107"/>
                  </a:lnTo>
                  <a:lnTo>
                    <a:pt x="280" y="111"/>
                  </a:lnTo>
                  <a:lnTo>
                    <a:pt x="268" y="114"/>
                  </a:lnTo>
                  <a:lnTo>
                    <a:pt x="256" y="118"/>
                  </a:lnTo>
                  <a:lnTo>
                    <a:pt x="244" y="122"/>
                  </a:lnTo>
                  <a:lnTo>
                    <a:pt x="236" y="126"/>
                  </a:lnTo>
                  <a:lnTo>
                    <a:pt x="229" y="129"/>
                  </a:lnTo>
                  <a:lnTo>
                    <a:pt x="223" y="133"/>
                  </a:lnTo>
                  <a:lnTo>
                    <a:pt x="218" y="137"/>
                  </a:lnTo>
                  <a:lnTo>
                    <a:pt x="211" y="144"/>
                  </a:lnTo>
                  <a:lnTo>
                    <a:pt x="203" y="152"/>
                  </a:lnTo>
                  <a:lnTo>
                    <a:pt x="193" y="164"/>
                  </a:lnTo>
                  <a:lnTo>
                    <a:pt x="181" y="178"/>
                  </a:lnTo>
                  <a:lnTo>
                    <a:pt x="0" y="112"/>
                  </a:lnTo>
                  <a:lnTo>
                    <a:pt x="407" y="0"/>
                  </a:lnTo>
                  <a:lnTo>
                    <a:pt x="802" y="186"/>
                  </a:lnTo>
                  <a:lnTo>
                    <a:pt x="726" y="206"/>
                  </a:lnTo>
                  <a:lnTo>
                    <a:pt x="720" y="197"/>
                  </a:lnTo>
                  <a:lnTo>
                    <a:pt x="714" y="189"/>
                  </a:lnTo>
                  <a:lnTo>
                    <a:pt x="706" y="185"/>
                  </a:lnTo>
                  <a:lnTo>
                    <a:pt x="696" y="182"/>
                  </a:lnTo>
                  <a:lnTo>
                    <a:pt x="683" y="192"/>
                  </a:lnTo>
                  <a:lnTo>
                    <a:pt x="677" y="197"/>
                  </a:lnTo>
                  <a:lnTo>
                    <a:pt x="675" y="208"/>
                  </a:lnTo>
                  <a:lnTo>
                    <a:pt x="674" y="224"/>
                  </a:lnTo>
                  <a:lnTo>
                    <a:pt x="659" y="228"/>
                  </a:lnTo>
                  <a:lnTo>
                    <a:pt x="651" y="231"/>
                  </a:lnTo>
                  <a:lnTo>
                    <a:pt x="647" y="231"/>
                  </a:lnTo>
                  <a:lnTo>
                    <a:pt x="644" y="23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045" y="1686"/>
              <a:ext cx="188" cy="94"/>
            </a:xfrm>
            <a:custGeom>
              <a:avLst/>
              <a:gdLst>
                <a:gd name="T0" fmla="*/ 0 w 377"/>
                <a:gd name="T1" fmla="*/ 13 h 187"/>
                <a:gd name="T2" fmla="*/ 5 w 377"/>
                <a:gd name="T3" fmla="*/ 0 h 187"/>
                <a:gd name="T4" fmla="*/ 376 w 377"/>
                <a:gd name="T5" fmla="*/ 176 h 187"/>
                <a:gd name="T6" fmla="*/ 377 w 377"/>
                <a:gd name="T7" fmla="*/ 187 h 187"/>
                <a:gd name="T8" fmla="*/ 0 w 377"/>
                <a:gd name="T9" fmla="*/ 1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187">
                  <a:moveTo>
                    <a:pt x="0" y="13"/>
                  </a:moveTo>
                  <a:lnTo>
                    <a:pt x="5" y="0"/>
                  </a:lnTo>
                  <a:lnTo>
                    <a:pt x="376" y="176"/>
                  </a:lnTo>
                  <a:lnTo>
                    <a:pt x="377" y="18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822" y="1681"/>
              <a:ext cx="212" cy="67"/>
            </a:xfrm>
            <a:custGeom>
              <a:avLst/>
              <a:gdLst>
                <a:gd name="T0" fmla="*/ 0 w 424"/>
                <a:gd name="T1" fmla="*/ 132 h 132"/>
                <a:gd name="T2" fmla="*/ 2 w 424"/>
                <a:gd name="T3" fmla="*/ 122 h 132"/>
                <a:gd name="T4" fmla="*/ 424 w 424"/>
                <a:gd name="T5" fmla="*/ 0 h 132"/>
                <a:gd name="T6" fmla="*/ 421 w 424"/>
                <a:gd name="T7" fmla="*/ 12 h 132"/>
                <a:gd name="T8" fmla="*/ 0 w 424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132">
                  <a:moveTo>
                    <a:pt x="0" y="132"/>
                  </a:moveTo>
                  <a:lnTo>
                    <a:pt x="2" y="122"/>
                  </a:lnTo>
                  <a:lnTo>
                    <a:pt x="424" y="0"/>
                  </a:lnTo>
                  <a:lnTo>
                    <a:pt x="421" y="1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5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4135" y="1595011"/>
            <a:ext cx="61326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Aharoni" pitchFamily="2" charset="-79"/>
              </a:rPr>
              <a:t>Coursework</a:t>
            </a:r>
            <a:r>
              <a:rPr lang="en-US" sz="2800" dirty="0">
                <a:cs typeface="Aharoni" pitchFamily="2" charset="-79"/>
              </a:rPr>
              <a:t>—all students must complete the minimum “a-g” course requirements with a grade of D or better.</a:t>
            </a:r>
            <a:endParaRPr lang="en-US" sz="2800" dirty="0" smtClean="0">
              <a:cs typeface="Aharoni" pitchFamily="2" charset="-79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Aharoni" pitchFamily="2" charset="-79"/>
              </a:rPr>
              <a:t>Credits</a:t>
            </a:r>
            <a:r>
              <a:rPr lang="en-US" sz="2800" dirty="0">
                <a:cs typeface="Aharoni" pitchFamily="2" charset="-79"/>
              </a:rPr>
              <a:t>—2</a:t>
            </a:r>
            <a:r>
              <a:rPr lang="en-US" sz="2800" dirty="0" smtClean="0">
                <a:cs typeface="Aharoni" pitchFamily="2" charset="-79"/>
              </a:rPr>
              <a:t>10</a:t>
            </a:r>
            <a:r>
              <a:rPr lang="en-US" sz="4000" dirty="0" smtClean="0">
                <a:cs typeface="Aharoni" pitchFamily="2" charset="-79"/>
              </a:rPr>
              <a:t> </a:t>
            </a:r>
            <a:r>
              <a:rPr lang="en-US" sz="2800" dirty="0" smtClean="0">
                <a:cs typeface="Aharoni" pitchFamily="2" charset="-79"/>
              </a:rPr>
              <a:t>credits are required to graduate.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Aharoni" pitchFamily="2" charset="-79"/>
              </a:rPr>
              <a:t>C or better</a:t>
            </a:r>
            <a:r>
              <a:rPr lang="en-US" sz="2800" dirty="0" smtClean="0">
                <a:cs typeface="Aharoni" pitchFamily="2" charset="-79"/>
              </a:rPr>
              <a:t>—to be eligible to apply to universities, students must pass their “a-g” courses with </a:t>
            </a:r>
            <a:r>
              <a:rPr lang="en-US" sz="2800" dirty="0">
                <a:cs typeface="Aharoni" pitchFamily="2" charset="-79"/>
              </a:rPr>
              <a:t>a C or </a:t>
            </a:r>
            <a:r>
              <a:rPr lang="en-US" sz="2800" dirty="0" smtClean="0">
                <a:cs typeface="Aharoni" pitchFamily="2" charset="-79"/>
              </a:rPr>
              <a:t>better.</a:t>
            </a:r>
            <a:endParaRPr lang="en-US" sz="2800" dirty="0">
              <a:cs typeface="Aharoni" pitchFamily="2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6471" y="-1"/>
            <a:ext cx="7007529" cy="846637"/>
          </a:xfrm>
          <a:prstGeom prst="rect">
            <a:avLst/>
          </a:prstGeom>
          <a:gradFill flip="none" rotWithShape="1">
            <a:gsLst>
              <a:gs pos="100000">
                <a:srgbClr val="008000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000"/>
              </a:solidFill>
            </a:endParaRPr>
          </a:p>
        </p:txBody>
      </p:sp>
      <p:pic>
        <p:nvPicPr>
          <p:cNvPr id="21" name="Picture 20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pic>
        <p:nvPicPr>
          <p:cNvPr id="12290" name="Picture 2" descr="C:\Users\lausd_user\AppData\Local\Microsoft\Windows\Temporary Internet Files\Content.IE5\CHL99O7P\MC9002979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2289">
            <a:off x="-584414" y="468428"/>
            <a:ext cx="4034456" cy="26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20414" y="86972"/>
            <a:ext cx="6025869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Review of the Major Changes</a:t>
            </a:r>
            <a:endParaRPr lang="en-US" sz="3200" b="1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0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46512" y="1370540"/>
            <a:ext cx="5441084" cy="152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52C7E"/>
                </a:solidFill>
                <a:latin typeface="Arial Rounded MT Bold" pitchFamily="34" charset="0"/>
              </a:rPr>
              <a:t>You can: </a:t>
            </a:r>
            <a:endParaRPr lang="en-US" dirty="0">
              <a:solidFill>
                <a:srgbClr val="852C7E"/>
              </a:solidFill>
              <a:latin typeface="Arial Rounded MT Bold" pitchFamily="34" charset="0"/>
            </a:endParaRPr>
          </a:p>
          <a:p>
            <a:pPr>
              <a:buFont typeface="Webdings" pitchFamily="18" charset="2"/>
              <a:buChar char="Ñ"/>
            </a:pPr>
            <a:r>
              <a:rPr lang="en-US" sz="2400" dirty="0" smtClean="0"/>
              <a:t>Provide a home environment that encourages learning.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86972"/>
            <a:ext cx="848908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Remember…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48" name="Picture 8" descr="C:\Users\lausd_user\AppData\Local\Microsoft\Windows\Temporary Internet Files\Content.IE5\CZBSLS78\MC9102171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09615"/>
            <a:ext cx="2734191" cy="25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lausd_user\AppData\Local\Microsoft\Windows\Temporary Internet Files\Content.IE5\CHL99O7P\MC9003699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1446185"/>
            <a:ext cx="2789312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0065" y="419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Webdings" pitchFamily="18" charset="2"/>
              <a:buChar char="Ñ"/>
            </a:pPr>
            <a:r>
              <a:rPr lang="en-US" sz="2400" dirty="0">
                <a:solidFill>
                  <a:prstClr val="black"/>
                </a:solidFill>
              </a:rPr>
              <a:t>Set realistic expectations for your child’s school achievement and future </a:t>
            </a:r>
            <a:r>
              <a:rPr lang="en-US" sz="2400" dirty="0" smtClean="0">
                <a:solidFill>
                  <a:prstClr val="black"/>
                </a:solidFill>
              </a:rPr>
              <a:t>career.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5391329"/>
            <a:ext cx="506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Webdings" pitchFamily="18" charset="2"/>
              <a:buChar char="Ñ"/>
            </a:pPr>
            <a:r>
              <a:rPr lang="en-US" sz="2400" dirty="0">
                <a:solidFill>
                  <a:prstClr val="black"/>
                </a:solidFill>
              </a:rPr>
              <a:t>Be involved in your child’s education in the school and in the </a:t>
            </a:r>
            <a:r>
              <a:rPr lang="en-US" sz="2400" dirty="0" smtClean="0">
                <a:solidFill>
                  <a:prstClr val="black"/>
                </a:solidFill>
              </a:rPr>
              <a:t>community.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lausd_user\AppData\Local\Microsoft\Windows\Temporary Internet Files\Content.IE5\CZBSLS78\MC9004462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4348" y="2570835"/>
            <a:ext cx="733349" cy="17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usd_user\AppData\Local\Microsoft\Windows\Temporary Internet Files\Content.IE5\CZBSLS78\MC9004462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2159" y="5146919"/>
            <a:ext cx="733349" cy="17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usd_user\AppData\Local\Microsoft\Windows\Temporary Internet Files\Content.IE5\CZBSLS78\MC9004462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6813" y="5209841"/>
            <a:ext cx="733349" cy="17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/>
          </p:cNvSpPr>
          <p:nvPr/>
        </p:nvSpPr>
        <p:spPr bwMode="auto">
          <a:xfrm>
            <a:off x="769917" y="6414011"/>
            <a:ext cx="2057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defTabSz="457200">
              <a:spcBef>
                <a:spcPct val="20000"/>
              </a:spcBef>
            </a:pPr>
            <a:r>
              <a:rPr lang="en-US" sz="900" dirty="0" smtClean="0">
                <a:solidFill>
                  <a:prstClr val="black"/>
                </a:solidFill>
              </a:rPr>
              <a:t>Henderson, A. T. &amp; </a:t>
            </a:r>
            <a:r>
              <a:rPr lang="en-US" sz="900" dirty="0" err="1" smtClean="0">
                <a:solidFill>
                  <a:prstClr val="black"/>
                </a:solidFill>
              </a:rPr>
              <a:t>Berla</a:t>
            </a:r>
            <a:r>
              <a:rPr lang="en-US" sz="900" dirty="0" smtClean="0">
                <a:solidFill>
                  <a:prstClr val="black"/>
                </a:solidFill>
              </a:rPr>
              <a:t>, 1997</a:t>
            </a:r>
            <a:endParaRPr lang="en-US" sz="900" dirty="0">
              <a:solidFill>
                <a:prstClr val="black"/>
              </a:solidFill>
            </a:endParaRPr>
          </a:p>
          <a:p>
            <a:pPr marL="182563" indent="-182563" defTabSz="457200">
              <a:spcBef>
                <a:spcPct val="20000"/>
              </a:spcBef>
            </a:pP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9075" y="1535848"/>
            <a:ext cx="3821771" cy="251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52C7E"/>
                </a:solidFill>
                <a:latin typeface="Arial Rounded MT Bold" pitchFamily="34" charset="0"/>
              </a:rPr>
              <a:t>Additional Requirements</a:t>
            </a:r>
          </a:p>
          <a:p>
            <a:r>
              <a:rPr lang="en-US" sz="2400" dirty="0" smtClean="0"/>
              <a:t>Service Learning Project</a:t>
            </a:r>
          </a:p>
          <a:p>
            <a:r>
              <a:rPr lang="en-US" sz="2400" dirty="0" smtClean="0"/>
              <a:t>Career Pathway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86972"/>
            <a:ext cx="800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More Do I Need To Know About the Path to Graduation?</a:t>
            </a:r>
            <a:endParaRPr lang="en-US" sz="3200" b="1" cap="none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lausd_user\AppData\Local\Microsoft\Windows\Temporary Internet Files\Content.IE5\GUZVVJ0W\MC90043390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5" y="5006069"/>
            <a:ext cx="1092654" cy="10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/>
          <p:cNvSpPr/>
          <p:nvPr/>
        </p:nvSpPr>
        <p:spPr>
          <a:xfrm>
            <a:off x="4038600" y="2362200"/>
            <a:ext cx="685800" cy="609600"/>
          </a:xfrm>
          <a:prstGeom prst="plus">
            <a:avLst>
              <a:gd name="adj" fmla="val 3668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28017">
            <a:off x="533590" y="1703425"/>
            <a:ext cx="2988011" cy="217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73969" y="3907536"/>
            <a:ext cx="6284231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200" dirty="0">
                <a:solidFill>
                  <a:srgbClr val="852C7E"/>
                </a:solidFill>
                <a:latin typeface="Arial Rounded MT Bold" pitchFamily="34" charset="0"/>
              </a:rPr>
              <a:t>Recommendations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SAT/ACT (college admissions tests)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Extracurricular </a:t>
            </a:r>
            <a:r>
              <a:rPr lang="en-US" sz="2400" dirty="0" smtClean="0">
                <a:solidFill>
                  <a:prstClr val="black"/>
                </a:solidFill>
              </a:rPr>
              <a:t>Activities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3.0 GPA or higher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Free Application for Federal Student Aid (FAFSA)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6471" y="-1"/>
            <a:ext cx="7007529" cy="846637"/>
          </a:xfrm>
          <a:prstGeom prst="rect">
            <a:avLst/>
          </a:prstGeom>
          <a:gradFill flip="none" rotWithShape="1">
            <a:gsLst>
              <a:gs pos="100000">
                <a:srgbClr val="008000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000"/>
              </a:solidFill>
            </a:endParaRPr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4616" y="86972"/>
            <a:ext cx="66916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Extracurricular Activities</a:t>
            </a:r>
            <a:endParaRPr lang="en-US" sz="3200" b="1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2171748"/>
              </p:ext>
            </p:extLst>
          </p:nvPr>
        </p:nvGraphicFramePr>
        <p:xfrm>
          <a:off x="1974571" y="1105091"/>
          <a:ext cx="6474129" cy="464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1600200" y="1273349"/>
            <a:ext cx="2133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Colleges seek to admit students who have variety of interests and talents.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088957"/>
            <a:ext cx="24095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Encourage </a:t>
            </a:r>
          </a:p>
          <a:p>
            <a:pPr algn="ctr"/>
            <a:r>
              <a:rPr lang="en-US" sz="2000" dirty="0" smtClean="0"/>
              <a:t>your child to use his or her strengths to give back to the community.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877117" y="5713807"/>
            <a:ext cx="7069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ebdings" pitchFamily="18" charset="2"/>
              <a:buChar char="Ñ"/>
            </a:pPr>
            <a:r>
              <a:rPr lang="en-US" sz="2000" dirty="0" smtClean="0"/>
              <a:t> Remember to keep a healthy balance between </a:t>
            </a:r>
            <a:r>
              <a:rPr lang="en-US" sz="2000" u="sng" dirty="0" smtClean="0"/>
              <a:t>activities</a:t>
            </a:r>
            <a:r>
              <a:rPr lang="en-US" sz="2000" dirty="0" smtClean="0"/>
              <a:t> and </a:t>
            </a:r>
            <a:r>
              <a:rPr lang="en-US" sz="2000" u="sng" dirty="0" smtClean="0"/>
              <a:t>academics</a:t>
            </a:r>
            <a:r>
              <a:rPr lang="en-US" sz="2000" dirty="0" smtClean="0"/>
              <a:t>, with high grades always coming first!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3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9079"/>
            <a:ext cx="7086599" cy="483012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852C7E"/>
                </a:solidFill>
                <a:latin typeface="Arial Rounded MT Bold" pitchFamily="34" charset="0"/>
              </a:rPr>
              <a:t>All schools’ </a:t>
            </a:r>
            <a:r>
              <a:rPr lang="en-US" sz="2800" dirty="0" smtClean="0">
                <a:solidFill>
                  <a:srgbClr val="852C7E"/>
                </a:solidFill>
                <a:latin typeface="Arial Rounded MT Bold" pitchFamily="34" charset="0"/>
              </a:rPr>
              <a:t>a-g approved courses </a:t>
            </a:r>
            <a:r>
              <a:rPr lang="en-US" sz="2800" dirty="0">
                <a:solidFill>
                  <a:srgbClr val="852C7E"/>
                </a:solidFill>
                <a:latin typeface="Arial Rounded MT Bold" pitchFamily="34" charset="0"/>
              </a:rPr>
              <a:t>are available on the </a:t>
            </a:r>
            <a:r>
              <a:rPr lang="en-US" sz="2800" dirty="0" smtClean="0">
                <a:solidFill>
                  <a:srgbClr val="852C7E"/>
                </a:solidFill>
                <a:latin typeface="Arial Rounded MT Bold" pitchFamily="34" charset="0"/>
              </a:rPr>
              <a:t>University of California Online Portal (UCOP) </a:t>
            </a:r>
            <a:r>
              <a:rPr lang="en-US" sz="2800" dirty="0">
                <a:solidFill>
                  <a:srgbClr val="852C7E"/>
                </a:solidFill>
                <a:latin typeface="Arial Rounded MT Bold" pitchFamily="34" charset="0"/>
              </a:rPr>
              <a:t>website: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90800" y="1534180"/>
            <a:ext cx="482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 Rounded MT Bold" pitchFamily="34" charset="0"/>
                <a:cs typeface="Aharoni" pitchFamily="2" charset="-79"/>
              </a:rPr>
              <a:t>http://</a:t>
            </a:r>
            <a:r>
              <a:rPr lang="en-US" sz="2800" dirty="0" smtClean="0">
                <a:latin typeface="Arial Rounded MT Bold" pitchFamily="34" charset="0"/>
                <a:cs typeface="Aharoni" pitchFamily="2" charset="-79"/>
              </a:rPr>
              <a:t>ucop.edu/doorways/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634" y="2044946"/>
            <a:ext cx="5849966" cy="44052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Left Arrow 11"/>
          <p:cNvSpPr/>
          <p:nvPr/>
        </p:nvSpPr>
        <p:spPr>
          <a:xfrm>
            <a:off x="7239000" y="3942754"/>
            <a:ext cx="1496099" cy="6096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6471" y="-1"/>
            <a:ext cx="7007529" cy="846637"/>
          </a:xfrm>
          <a:prstGeom prst="rect">
            <a:avLst/>
          </a:prstGeom>
          <a:gradFill flip="none" rotWithShape="1">
            <a:gsLst>
              <a:gs pos="100000">
                <a:srgbClr val="008000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000"/>
              </a:solidFill>
            </a:endParaRPr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4616" y="86972"/>
            <a:ext cx="6691667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SESSION OBJECTIVES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828800" y="1219200"/>
            <a:ext cx="6857999" cy="5387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Font typeface="Webdings" pitchFamily="18" charset="2"/>
              <a:buChar char="Ñ"/>
            </a:pPr>
            <a:r>
              <a:rPr lang="en-US" dirty="0" smtClean="0"/>
              <a:t>Understand the graduation requirements for LAUSD students </a:t>
            </a:r>
          </a:p>
          <a:p>
            <a:pPr>
              <a:spcAft>
                <a:spcPts val="1800"/>
              </a:spcAft>
              <a:buFont typeface="Webdings" pitchFamily="18" charset="2"/>
              <a:buChar char="Ñ"/>
            </a:pPr>
            <a:r>
              <a:rPr lang="en-US" dirty="0"/>
              <a:t>Increase your awareness of how students are </a:t>
            </a:r>
            <a:r>
              <a:rPr lang="en-US" dirty="0" smtClean="0"/>
              <a:t>programmed </a:t>
            </a:r>
            <a:r>
              <a:rPr lang="en-US" dirty="0"/>
              <a:t>into high school </a:t>
            </a:r>
            <a:r>
              <a:rPr lang="en-US" dirty="0" smtClean="0"/>
              <a:t>classes</a:t>
            </a:r>
            <a:endParaRPr lang="en-US" dirty="0"/>
          </a:p>
          <a:p>
            <a:pPr>
              <a:spcAft>
                <a:spcPts val="1800"/>
              </a:spcAft>
              <a:buFont typeface="Webdings" pitchFamily="18" charset="2"/>
              <a:buChar char="Ñ"/>
            </a:pPr>
            <a:r>
              <a:rPr lang="en-US" dirty="0" smtClean="0"/>
              <a:t>Gain knowledge on how you can set high, but realistic, expectations to help your child achieve academic success leading to graduation</a:t>
            </a:r>
          </a:p>
          <a:p>
            <a:pPr>
              <a:spcAft>
                <a:spcPts val="1800"/>
              </a:spcAft>
              <a:buFont typeface="Webdings" pitchFamily="18" charset="2"/>
              <a:buChar char="Ñ"/>
            </a:pPr>
            <a:r>
              <a:rPr lang="en-US" dirty="0" smtClean="0"/>
              <a:t>Learn how you can partner with your child’s school to learn more about college- and career-readiness.</a:t>
            </a:r>
          </a:p>
        </p:txBody>
      </p:sp>
    </p:spTree>
    <p:extLst>
      <p:ext uri="{BB962C8B-B14F-4D97-AF65-F5344CB8AC3E}">
        <p14:creationId xmlns:p14="http://schemas.microsoft.com/office/powerpoint/2010/main" val="9512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6471" y="-1"/>
            <a:ext cx="7007529" cy="846637"/>
          </a:xfrm>
          <a:prstGeom prst="rect">
            <a:avLst/>
          </a:prstGeom>
          <a:gradFill flip="none" rotWithShape="1">
            <a:gsLst>
              <a:gs pos="100000">
                <a:srgbClr val="008000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000"/>
              </a:solidFill>
            </a:endParaRPr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86972"/>
            <a:ext cx="6691667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Personal Commitment to Action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42420" y="846636"/>
            <a:ext cx="6624685" cy="3782513"/>
            <a:chOff x="2643446" y="2409568"/>
            <a:chExt cx="4214554" cy="3734052"/>
          </a:xfrm>
        </p:grpSpPr>
        <p:pic>
          <p:nvPicPr>
            <p:cNvPr id="12" name="Picture 5" descr="C:\Users\lausd_user\AppData\Local\Microsoft\Windows\Temporary Internet Files\Content.IE5\0UF23RGY\MC90043466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446" y="2409568"/>
              <a:ext cx="4214554" cy="3734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48638" y="3348776"/>
              <a:ext cx="3004169" cy="1367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cs typeface="Aharoni" pitchFamily="2" charset="-79"/>
                </a:rPr>
                <a:t>What </a:t>
              </a:r>
              <a:r>
                <a:rPr lang="en-US" sz="2800" b="1" dirty="0" smtClean="0">
                  <a:cs typeface="Aharoni" pitchFamily="2" charset="-79"/>
                </a:rPr>
                <a:t>will you do in the near future to make your dream or vision come true?</a:t>
              </a:r>
              <a:endParaRPr lang="en-US" sz="2800" b="1" dirty="0">
                <a:cs typeface="Aharoni" pitchFamily="2" charset="-79"/>
              </a:endParaRPr>
            </a:p>
          </p:txBody>
        </p:sp>
      </p:grpSp>
      <p:sp>
        <p:nvSpPr>
          <p:cNvPr id="15" name="Oval Callout 14"/>
          <p:cNvSpPr/>
          <p:nvPr/>
        </p:nvSpPr>
        <p:spPr>
          <a:xfrm>
            <a:off x="1295400" y="4309314"/>
            <a:ext cx="2206929" cy="1716453"/>
          </a:xfrm>
          <a:prstGeom prst="wedgeEllipseCallout">
            <a:avLst>
              <a:gd name="adj1" fmla="val 49086"/>
              <a:gd name="adj2" fmla="val 61391"/>
            </a:avLst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haroni" pitchFamily="2" charset="-79"/>
              </a:rPr>
              <a:t>When my child gets home, I will…</a:t>
            </a:r>
            <a:endParaRPr lang="en-US" dirty="0">
              <a:cs typeface="Aharoni" pitchFamily="2" charset="-79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038600" y="4648200"/>
            <a:ext cx="2206929" cy="1716453"/>
          </a:xfrm>
          <a:prstGeom prst="wedgeEllipseCallout">
            <a:avLst>
              <a:gd name="adj1" fmla="val -55360"/>
              <a:gd name="adj2" fmla="val 64720"/>
            </a:avLst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haroni" pitchFamily="2" charset="-79"/>
              </a:rPr>
              <a:t>Tonight, I will…</a:t>
            </a:r>
            <a:endParaRPr lang="en-US" dirty="0">
              <a:cs typeface="Aharoni" pitchFamily="2" charset="-79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460177" y="3789973"/>
            <a:ext cx="2302823" cy="1716453"/>
          </a:xfrm>
          <a:prstGeom prst="wedgeEllipseCallout">
            <a:avLst>
              <a:gd name="adj1" fmla="val 60308"/>
              <a:gd name="adj2" fmla="val 48073"/>
            </a:avLst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haroni" pitchFamily="2" charset="-79"/>
              </a:rPr>
              <a:t>I will call my child’s school tomorrow and…</a:t>
            </a:r>
            <a:endParaRPr lang="en-US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03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  <p:bldP spid="16" grpId="0" uiExpand="1" build="allAtOnce" animBg="1"/>
      <p:bldP spid="17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634" y="3352800"/>
            <a:ext cx="676436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LD Northeast:  Antonio Reveles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	(818)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252-5466</a:t>
            </a:r>
            <a:endParaRPr lang="en-US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LD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Northwest: Marilú 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Pigliapoco	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(818) 654-3608</a:t>
            </a:r>
            <a:endParaRPr lang="en-US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LD South:    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Theresa Arreguin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(310) 354-3511</a:t>
            </a:r>
            <a:endParaRPr lang="en-US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LD East:   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Gilberto Martinez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(323) 224-3338</a:t>
            </a:r>
            <a:endParaRPr lang="en-US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LD West:            Traci Calhoun     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(310) 914-2119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LD Central:	Ismael Berver		(213) 241-0126</a:t>
            </a:r>
            <a:endParaRPr lang="en-US" sz="2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2590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  <a:ea typeface="+mn-ea"/>
                <a:cs typeface="+mn-cs"/>
              </a:rPr>
              <a:t>Parent and Community Engagement Contact </a:t>
            </a:r>
            <a:r>
              <a:rPr lang="en-US" dirty="0">
                <a:latin typeface="Arial Rounded MT Bold" pitchFamily="34" charset="0"/>
                <a:ea typeface="+mn-ea"/>
                <a:cs typeface="+mn-cs"/>
              </a:rPr>
              <a:t>Information: </a:t>
            </a:r>
            <a:endParaRPr lang="en-US" b="1" spc="200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9672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852C7E"/>
                </a:solidFill>
                <a:latin typeface="Arial Rounded MT Bold" pitchFamily="34" charset="0"/>
                <a:cs typeface="Aharoni" pitchFamily="2" charset="-79"/>
              </a:rPr>
              <a:t>T-I-P-S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852C7E"/>
                </a:solidFill>
              </a:rPr>
              <a:t>(Think – Ink – Pair – Share)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486399" cy="40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9787" y="3200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Arial Rounded MT Bold" pitchFamily="34" charset="0"/>
                <a:cs typeface="Aharoni" pitchFamily="2" charset="-79"/>
              </a:rPr>
              <a:t>When is the right </a:t>
            </a:r>
            <a:endParaRPr lang="en-US" sz="2800" dirty="0" smtClean="0">
              <a:latin typeface="Arial Rounded MT Bold" pitchFamily="34" charset="0"/>
              <a:cs typeface="Aharoni" pitchFamily="2" charset="-79"/>
            </a:endParaRPr>
          </a:p>
          <a:p>
            <a:pPr algn="ctr"/>
            <a:r>
              <a:rPr lang="en-US" sz="2800" dirty="0" smtClean="0">
                <a:latin typeface="Arial Rounded MT Bold" pitchFamily="34" charset="0"/>
                <a:cs typeface="Aharoni" pitchFamily="2" charset="-79"/>
              </a:rPr>
              <a:t>time </a:t>
            </a:r>
            <a:r>
              <a:rPr lang="en-US" sz="2800" dirty="0">
                <a:latin typeface="Arial Rounded MT Bold" pitchFamily="34" charset="0"/>
                <a:cs typeface="Aharoni" pitchFamily="2" charset="-79"/>
              </a:rPr>
              <a:t>to begin talking to your child about college and </a:t>
            </a:r>
            <a:r>
              <a:rPr lang="en-US" sz="2800" dirty="0" smtClean="0">
                <a:latin typeface="Arial Rounded MT Bold" pitchFamily="34" charset="0"/>
                <a:cs typeface="Aharoni" pitchFamily="2" charset="-79"/>
              </a:rPr>
              <a:t>careers?</a:t>
            </a:r>
            <a:endParaRPr lang="en-US" sz="2800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76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6471" y="-1"/>
            <a:ext cx="7007529" cy="846637"/>
          </a:xfrm>
          <a:prstGeom prst="rect">
            <a:avLst/>
          </a:prstGeom>
          <a:gradFill flip="none" rotWithShape="1">
            <a:gsLst>
              <a:gs pos="100000">
                <a:srgbClr val="008000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000"/>
              </a:solidFill>
            </a:endParaRPr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4876800"/>
          </a:xfrm>
        </p:spPr>
        <p:txBody>
          <a:bodyPr>
            <a:noAutofit/>
          </a:bodyPr>
          <a:lstStyle/>
          <a:p>
            <a:pPr>
              <a:buFont typeface="Webdings" pitchFamily="18" charset="2"/>
              <a:buChar char=""/>
            </a:pPr>
            <a:r>
              <a:rPr lang="en-US" sz="2800" dirty="0" smtClean="0"/>
              <a:t>Starts in Preschool</a:t>
            </a:r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Key steps in Pathway to College and Careers: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Kindergarten readiness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Reading proficiently by the end of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grade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Leaving ES, with good grades, ready for MS work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Leaving MS, with good grades, ready for HS curriculum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Graduating HS, with good grades, college- and career-ready</a:t>
            </a:r>
          </a:p>
          <a:p>
            <a:pPr marL="457200" lvl="1" indent="0" algn="ctr">
              <a:spcBef>
                <a:spcPts val="1800"/>
              </a:spcBef>
              <a:buNone/>
            </a:pPr>
            <a:r>
              <a:rPr lang="en-US" sz="2400" b="1" dirty="0" smtClean="0"/>
              <a:t>Families must be informed partners, knowing and supporting academic achievement each step of the way.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86972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Pathway to College And Careers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147" name="Picture 3" descr="C:\Users\lausd_user\AppData\Local\Microsoft\Windows\Temporary Internet Files\Content.IE5\0UF23RGY\MC9000562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021">
            <a:off x="3809999" y="5782486"/>
            <a:ext cx="2018081" cy="8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838200"/>
            <a:ext cx="6432183" cy="4296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852C7E"/>
                </a:solidFill>
                <a:latin typeface="Arial Rounded MT Bold" pitchFamily="34" charset="0"/>
                <a:cs typeface="Aharoni" pitchFamily="2" charset="-79"/>
              </a:rPr>
              <a:t>My Dream/My Vision </a:t>
            </a:r>
            <a:endParaRPr lang="en-US" sz="4800" dirty="0">
              <a:solidFill>
                <a:srgbClr val="852C7E"/>
              </a:solidFill>
              <a:latin typeface="Arial Rounded MT Bold" pitchFamily="34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34" y="1662221"/>
            <a:ext cx="5980244" cy="494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6587" y="2514600"/>
            <a:ext cx="38934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What are some goals </a:t>
            </a:r>
            <a:r>
              <a:rPr lang="en-US" sz="3200" dirty="0">
                <a:solidFill>
                  <a:prstClr val="black"/>
                </a:solidFill>
              </a:rPr>
              <a:t>you have for your </a:t>
            </a:r>
            <a:r>
              <a:rPr lang="en-US" sz="3200" dirty="0" smtClean="0">
                <a:solidFill>
                  <a:prstClr val="black"/>
                </a:solidFill>
              </a:rPr>
              <a:t>child </a:t>
            </a:r>
            <a:r>
              <a:rPr lang="en-US" sz="3200" dirty="0">
                <a:solidFill>
                  <a:prstClr val="black"/>
                </a:solidFill>
              </a:rPr>
              <a:t>after </a:t>
            </a:r>
            <a:r>
              <a:rPr lang="en-US" sz="3200" dirty="0" smtClean="0">
                <a:solidFill>
                  <a:prstClr val="black"/>
                </a:solidFill>
              </a:rPr>
              <a:t>he/she graduates </a:t>
            </a:r>
            <a:r>
              <a:rPr lang="en-US" sz="3200" dirty="0">
                <a:solidFill>
                  <a:prstClr val="black"/>
                </a:solidFill>
              </a:rPr>
              <a:t>from high </a:t>
            </a:r>
            <a:r>
              <a:rPr lang="en-US" sz="3200" dirty="0" smtClean="0">
                <a:solidFill>
                  <a:prstClr val="black"/>
                </a:solidFill>
              </a:rPr>
              <a:t>school?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7558"/>
            <a:ext cx="6861590" cy="47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86972"/>
            <a:ext cx="8489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Importance of a College Education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743200"/>
            <a:ext cx="2057400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What do you notice about the unemployment rate as the level of education increases?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30086" y="1995471"/>
            <a:ext cx="1190797" cy="747729"/>
            <a:chOff x="3830086" y="1995471"/>
            <a:chExt cx="1190797" cy="747729"/>
          </a:xfrm>
        </p:grpSpPr>
        <p:sp>
          <p:nvSpPr>
            <p:cNvPr id="4" name="TextBox 3"/>
            <p:cNvSpPr txBox="1"/>
            <p:nvPr/>
          </p:nvSpPr>
          <p:spPr>
            <a:xfrm>
              <a:off x="3830086" y="2005410"/>
              <a:ext cx="881595" cy="494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45720" tIns="45720" rIns="45720" bIns="45720" rtlCol="0">
              <a:noAutofit/>
            </a:bodyPr>
            <a:lstStyle/>
            <a:p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Education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     level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15787" y="1995471"/>
              <a:ext cx="405096" cy="747729"/>
            </a:xfrm>
            <a:prstGeom prst="downArrow">
              <a:avLst>
                <a:gd name="adj1" fmla="val 38278"/>
                <a:gd name="adj2" fmla="val 72248"/>
              </a:avLst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en-US" sz="1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37790" y="3839599"/>
            <a:ext cx="2057400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What do you notice about weekly earnings as the level of education increases?</a:t>
            </a:r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86972"/>
            <a:ext cx="84890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College- and Career-Readiness High School Coursework</a:t>
            </a:r>
            <a:endParaRPr lang="en-US" sz="3200" b="1" spc="200" dirty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06318"/>
              </p:ext>
            </p:extLst>
          </p:nvPr>
        </p:nvGraphicFramePr>
        <p:xfrm>
          <a:off x="346891" y="1405653"/>
          <a:ext cx="4568578" cy="3585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0575"/>
                <a:gridCol w="190834"/>
                <a:gridCol w="1197169"/>
              </a:tblGrid>
              <a:tr h="47948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–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History/Social Science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years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48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English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 years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48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Math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 years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48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–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Lab Science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years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484">
                <a:tc>
                  <a:txBody>
                    <a:bodyPr/>
                    <a:lstStyle/>
                    <a:p>
                      <a:pPr marL="336550" indent="-336550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–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Language other than English (LOTE)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years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484">
                <a:tc>
                  <a:txBody>
                    <a:bodyPr/>
                    <a:lstStyle/>
                    <a:p>
                      <a:pPr marL="288925" indent="-288925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–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Visual and Performing Arts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years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484">
                <a:tc>
                  <a:txBody>
                    <a:bodyPr/>
                    <a:lstStyle/>
                    <a:p>
                      <a:pPr marL="336550" indent="-336550"/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g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–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College Preparatory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Elective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years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153834"/>
              </p:ext>
            </p:extLst>
          </p:nvPr>
        </p:nvGraphicFramePr>
        <p:xfrm>
          <a:off x="5149187" y="1786304"/>
          <a:ext cx="3886200" cy="1008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0446"/>
                <a:gridCol w="177398"/>
                <a:gridCol w="1018356"/>
              </a:tblGrid>
              <a:tr h="39105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History/Social Science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year Government/ Economics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05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Physical Education (PE)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years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97025"/>
              </p:ext>
            </p:extLst>
          </p:nvPr>
        </p:nvGraphicFramePr>
        <p:xfrm>
          <a:off x="5149187" y="4109451"/>
          <a:ext cx="3902535" cy="1991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754"/>
                <a:gridCol w="178144"/>
                <a:gridCol w="1022637"/>
              </a:tblGrid>
              <a:tr h="39105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Health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½ year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05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Service Learning Requirement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Usually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incorporated into a history course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05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Career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Pathway Selection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Conversation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with high school counselor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275525" y="3317136"/>
            <a:ext cx="914400" cy="914400"/>
            <a:chOff x="3429000" y="2557463"/>
            <a:chExt cx="2852737" cy="2852737"/>
          </a:xfrm>
        </p:grpSpPr>
        <p:sp>
          <p:nvSpPr>
            <p:cNvPr id="17" name="Oval 16"/>
            <p:cNvSpPr/>
            <p:nvPr/>
          </p:nvSpPr>
          <p:spPr>
            <a:xfrm>
              <a:off x="3429000" y="2557463"/>
              <a:ext cx="2852737" cy="28527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</p:sp>
        <p:sp>
          <p:nvSpPr>
            <p:cNvPr id="20" name="Oval 4"/>
            <p:cNvSpPr/>
            <p:nvPr/>
          </p:nvSpPr>
          <p:spPr>
            <a:xfrm>
              <a:off x="3733800" y="3254911"/>
              <a:ext cx="2092007" cy="148194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txBody>
            <a:bodyPr spcFirstLastPara="0" vert="horz" wrap="square" lIns="0" tIns="0" rIns="0" bIns="0" numCol="1" spcCol="1270" anchor="ctr" anchorCtr="0">
              <a:normAutofit fontScale="25000" lnSpcReduction="20000"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4800" kern="0" dirty="0" smtClean="0">
                  <a:solidFill>
                    <a:prstClr val="black"/>
                  </a:solidFill>
                </a:rPr>
                <a:t>Additional</a:t>
              </a: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200" kern="0" dirty="0" smtClean="0">
                  <a:solidFill>
                    <a:prstClr val="black"/>
                  </a:solidFill>
                </a:rPr>
                <a:t>Graduation Requirements</a:t>
              </a:r>
              <a:endParaRPr kumimoji="0" lang="en-US" sz="4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251304" y="999572"/>
            <a:ext cx="914400" cy="914400"/>
            <a:chOff x="6163073" y="3794353"/>
            <a:chExt cx="2852737" cy="2852737"/>
          </a:xfrm>
        </p:grpSpPr>
        <p:sp>
          <p:nvSpPr>
            <p:cNvPr id="22" name="Oval 21"/>
            <p:cNvSpPr/>
            <p:nvPr/>
          </p:nvSpPr>
          <p:spPr>
            <a:xfrm>
              <a:off x="6163073" y="3794353"/>
              <a:ext cx="2852737" cy="28527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</p:sp>
        <p:sp>
          <p:nvSpPr>
            <p:cNvPr id="23" name="Oval 4"/>
            <p:cNvSpPr/>
            <p:nvPr/>
          </p:nvSpPr>
          <p:spPr>
            <a:xfrm>
              <a:off x="6530426" y="4193382"/>
              <a:ext cx="2092007" cy="18288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txBody>
            <a:bodyPr spcFirstLastPara="0" vert="horz" wrap="square" lIns="0" tIns="0" rIns="0" bIns="0" numCol="1" spcCol="1270" anchor="ctr" anchorCtr="0">
              <a:normAutofit fontScale="25000" lnSpcReduction="20000"/>
            </a:bodyPr>
            <a:lstStyle/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CDE</a:t>
              </a:r>
            </a:p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prstClr val="black"/>
                  </a:solidFill>
                  <a:latin typeface="+mj-lt"/>
                </a:rPr>
                <a:t>(California Department of Education)</a:t>
              </a:r>
            </a:p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 smtClean="0">
                  <a:solidFill>
                    <a:prstClr val="black"/>
                  </a:solidFill>
                  <a:latin typeface="+mj-lt"/>
                </a:rPr>
                <a:t>Graduation Requirements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4800" y="5134113"/>
            <a:ext cx="4703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52C7E"/>
                </a:solidFill>
                <a:latin typeface="Arial Rounded MT Bold" pitchFamily="34" charset="0"/>
              </a:rPr>
              <a:t>Students’ schedules include “a-g” requirements, courses required by the state of California, and </a:t>
            </a:r>
            <a:r>
              <a:rPr lang="en-US" sz="2000" dirty="0" smtClean="0">
                <a:solidFill>
                  <a:srgbClr val="852C7E"/>
                </a:solidFill>
                <a:latin typeface="Arial Rounded MT Bold" pitchFamily="34" charset="0"/>
              </a:rPr>
              <a:t>additional requirements</a:t>
            </a:r>
            <a:r>
              <a:rPr lang="en-US" sz="2000" dirty="0">
                <a:solidFill>
                  <a:srgbClr val="852C7E"/>
                </a:solidFill>
                <a:latin typeface="Arial Rounded MT Bold" pitchFamily="34" charset="0"/>
              </a:rPr>
              <a:t>.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881404" y="913263"/>
            <a:ext cx="914400" cy="914400"/>
            <a:chOff x="3352800" y="1219200"/>
            <a:chExt cx="2852737" cy="2852737"/>
          </a:xfrm>
        </p:grpSpPr>
        <p:sp>
          <p:nvSpPr>
            <p:cNvPr id="33" name="Oval 32"/>
            <p:cNvSpPr/>
            <p:nvPr/>
          </p:nvSpPr>
          <p:spPr>
            <a:xfrm>
              <a:off x="3352800" y="1219200"/>
              <a:ext cx="2852737" cy="2852737"/>
            </a:xfrm>
            <a:prstGeom prst="ellipse">
              <a:avLst/>
            </a:prstGeom>
            <a:solidFill>
              <a:srgbClr val="5ECCF3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</p:sp>
        <p:sp>
          <p:nvSpPr>
            <p:cNvPr id="34" name="Oval 4"/>
            <p:cNvSpPr/>
            <p:nvPr/>
          </p:nvSpPr>
          <p:spPr>
            <a:xfrm>
              <a:off x="3547427" y="1600200"/>
              <a:ext cx="2472373" cy="17526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txBody>
            <a:bodyPr spcFirstLastPara="0" vert="horz" wrap="square" lIns="0" tIns="0" rIns="0" bIns="0" numCol="1" spcCol="1270" anchor="ctr" anchorCtr="0">
              <a:normAutofit fontScale="25000" lnSpcReduction="20000"/>
            </a:bodyPr>
            <a:lstStyle/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“a-g</a:t>
              </a:r>
              <a:r>
                <a:rPr lang="en-US" sz="6400" kern="0" dirty="0" smtClean="0">
                  <a:solidFill>
                    <a:prstClr val="black"/>
                  </a:solidFill>
                </a:rPr>
                <a:t>”</a:t>
              </a:r>
              <a:endParaRPr kumimoji="0" lang="en-US" sz="6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prstClr val="black"/>
                  </a:solidFill>
                </a:rPr>
                <a:t>California State University (CSU) and University of California (UC) Admission Guidelines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1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293358" cy="7073735"/>
          </a:xfrm>
        </p:spPr>
      </p:pic>
    </p:spTree>
    <p:extLst>
      <p:ext uri="{BB962C8B-B14F-4D97-AF65-F5344CB8AC3E}">
        <p14:creationId xmlns:p14="http://schemas.microsoft.com/office/powerpoint/2010/main" val="13123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r="10118"/>
          <a:stretch/>
        </p:blipFill>
        <p:spPr>
          <a:xfrm>
            <a:off x="76200" y="1635297"/>
            <a:ext cx="2819400" cy="2406264"/>
          </a:xfrm>
          <a:prstGeom prst="rect">
            <a:avLst/>
          </a:prstGeom>
        </p:spPr>
      </p:pic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86972"/>
            <a:ext cx="8489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3200" b="1" spc="200" dirty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College-Readiness </a:t>
            </a:r>
            <a:r>
              <a:rPr lang="en-US" sz="3200" b="1" spc="200" dirty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Alignment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5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08204" y="1330324"/>
            <a:ext cx="62030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 smtClean="0"/>
              <a:t>LAUSD’s</a:t>
            </a:r>
            <a:r>
              <a:rPr lang="en-US" sz="2000" dirty="0" smtClean="0"/>
              <a:t> high school graduation requirements align with the </a:t>
            </a:r>
            <a:r>
              <a:rPr lang="en-US" sz="2000" u="sng" dirty="0" smtClean="0"/>
              <a:t>minimum course requirements</a:t>
            </a:r>
            <a:r>
              <a:rPr lang="en-US" sz="2000" dirty="0" smtClean="0"/>
              <a:t> needed to apply to a Cal State University or University of California. However, fulfillment of the requirements does not guarantee acceptance.</a:t>
            </a:r>
          </a:p>
          <a:p>
            <a:r>
              <a:rPr lang="en-US" sz="2000" dirty="0">
                <a:solidFill>
                  <a:srgbClr val="852C7E"/>
                </a:solidFill>
                <a:latin typeface="Arial Rounded MT Bold" pitchFamily="34" charset="0"/>
              </a:rPr>
              <a:t>For competitive colleges/universities, it is recommended that students take courses beyond the minimum course requirements</a:t>
            </a:r>
            <a:r>
              <a:rPr lang="en-US" sz="2000" dirty="0" smtClean="0">
                <a:solidFill>
                  <a:srgbClr val="852C7E"/>
                </a:solidFill>
                <a:latin typeface="Arial Rounded MT Bold" pitchFamily="34" charset="0"/>
              </a:rPr>
              <a:t>.</a:t>
            </a:r>
            <a:r>
              <a:rPr lang="en-US" sz="2000" dirty="0" smtClean="0"/>
              <a:t>	</a:t>
            </a:r>
            <a:r>
              <a:rPr lang="en-US" sz="2000" dirty="0" smtClean="0">
                <a:latin typeface="Arial Rounded MT Bold" pitchFamily="34" charset="0"/>
              </a:rPr>
              <a:t>		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63220"/>
              </p:ext>
            </p:extLst>
          </p:nvPr>
        </p:nvGraphicFramePr>
        <p:xfrm>
          <a:off x="327458" y="4423478"/>
          <a:ext cx="8489084" cy="14650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/>
                <a:gridCol w="4221884"/>
              </a:tblGrid>
              <a:tr h="3792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 smtClean="0"/>
                        <a:t>LAUSD Graduation Requirements </a:t>
                      </a:r>
                      <a:endParaRPr lang="en-US" sz="1600" b="0" u="sng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 smtClean="0"/>
                        <a:t>Recommended</a:t>
                      </a:r>
                      <a:endParaRPr lang="en-US" sz="1600" b="0" u="sng" dirty="0" smtClean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3821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years of mathematics, including Algebra 1</a:t>
                      </a:r>
                      <a:endParaRPr lang="en-US" sz="1600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years of mathematics, including Algebra 1</a:t>
                      </a:r>
                      <a:endParaRPr lang="en-US" sz="1600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683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 years of a Language other than English (LOTE)</a:t>
                      </a:r>
                      <a:endParaRPr lang="en-US" sz="1600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3+ years of a Language other than English (LOTE)</a:t>
                      </a:r>
                      <a:endParaRPr lang="en-US" sz="1600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 years of a Laboratory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 years of a Laboratory Science</a:t>
                      </a:r>
                      <a:endParaRPr lang="en-US" sz="1600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8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B2291D77BCB42973CE7C6E32FF91D" ma:contentTypeVersion="0" ma:contentTypeDescription="Create a new document." ma:contentTypeScope="" ma:versionID="3ec8100dc03bcb10da11436c0deae9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4C82CA-6596-4880-A7B3-535678F673B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07EDD9-7A8C-4EAA-8C3C-809DCB5D34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94AE21-F3A0-4687-B7C9-AADC8CE67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PCSB Template</Template>
  <TotalTime>11615</TotalTime>
  <Words>1146</Words>
  <Application>Microsoft Office PowerPoint</Application>
  <PresentationFormat>On-screen Show (4:3)</PresentationFormat>
  <Paragraphs>184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9_Office Theme</vt:lpstr>
      <vt:lpstr>10_Office Theme</vt:lpstr>
      <vt:lpstr>13_Office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 and Community Engagement Contact Information: </vt:lpstr>
    </vt:vector>
  </TitlesOfParts>
  <Company>Los Angeles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PCSS</dc:creator>
  <cp:lastModifiedBy>lausd_user</cp:lastModifiedBy>
  <cp:revision>393</cp:revision>
  <cp:lastPrinted>2017-02-14T16:49:37Z</cp:lastPrinted>
  <dcterms:created xsi:type="dcterms:W3CDTF">2013-05-14T20:25:04Z</dcterms:created>
  <dcterms:modified xsi:type="dcterms:W3CDTF">2017-02-14T17:13:38Z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0x01010090AB2291D77BCB42973CE7C6E32FF91D</vt:lpwstr>
  </property>
</Properties>
</file>